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30"/>
  </p:notesMasterIdLst>
  <p:handoutMasterIdLst>
    <p:handoutMasterId r:id="rId131"/>
  </p:handoutMasterIdLst>
  <p:sldIdLst>
    <p:sldId id="492" r:id="rId2"/>
    <p:sldId id="487" r:id="rId3"/>
    <p:sldId id="488" r:id="rId4"/>
    <p:sldId id="489" r:id="rId5"/>
    <p:sldId id="490" r:id="rId6"/>
    <p:sldId id="491" r:id="rId7"/>
    <p:sldId id="450" r:id="rId8"/>
    <p:sldId id="485" r:id="rId9"/>
    <p:sldId id="451" r:id="rId10"/>
    <p:sldId id="493" r:id="rId11"/>
    <p:sldId id="452" r:id="rId12"/>
    <p:sldId id="486" r:id="rId13"/>
    <p:sldId id="453" r:id="rId14"/>
    <p:sldId id="454" r:id="rId15"/>
    <p:sldId id="455" r:id="rId16"/>
    <p:sldId id="456" r:id="rId17"/>
    <p:sldId id="457" r:id="rId18"/>
    <p:sldId id="458" r:id="rId19"/>
    <p:sldId id="459" r:id="rId20"/>
    <p:sldId id="460" r:id="rId21"/>
    <p:sldId id="461" r:id="rId22"/>
    <p:sldId id="462" r:id="rId23"/>
    <p:sldId id="463" r:id="rId24"/>
    <p:sldId id="464" r:id="rId25"/>
    <p:sldId id="465" r:id="rId26"/>
    <p:sldId id="466" r:id="rId27"/>
    <p:sldId id="467" r:id="rId28"/>
    <p:sldId id="468" r:id="rId29"/>
    <p:sldId id="469" r:id="rId30"/>
    <p:sldId id="470" r:id="rId31"/>
    <p:sldId id="471" r:id="rId32"/>
    <p:sldId id="472" r:id="rId33"/>
    <p:sldId id="473" r:id="rId34"/>
    <p:sldId id="477" r:id="rId35"/>
    <p:sldId id="474" r:id="rId36"/>
    <p:sldId id="475" r:id="rId37"/>
    <p:sldId id="476" r:id="rId38"/>
    <p:sldId id="478" r:id="rId39"/>
    <p:sldId id="479" r:id="rId40"/>
    <p:sldId id="480" r:id="rId41"/>
    <p:sldId id="481" r:id="rId42"/>
    <p:sldId id="482" r:id="rId43"/>
    <p:sldId id="483" r:id="rId44"/>
    <p:sldId id="484" r:id="rId45"/>
    <p:sldId id="363" r:id="rId46"/>
    <p:sldId id="423" r:id="rId47"/>
    <p:sldId id="443" r:id="rId48"/>
    <p:sldId id="424" r:id="rId49"/>
    <p:sldId id="442" r:id="rId50"/>
    <p:sldId id="393" r:id="rId51"/>
    <p:sldId id="394" r:id="rId52"/>
    <p:sldId id="395" r:id="rId53"/>
    <p:sldId id="396" r:id="rId54"/>
    <p:sldId id="397" r:id="rId55"/>
    <p:sldId id="444" r:id="rId56"/>
    <p:sldId id="398" r:id="rId57"/>
    <p:sldId id="399" r:id="rId58"/>
    <p:sldId id="445" r:id="rId59"/>
    <p:sldId id="400" r:id="rId60"/>
    <p:sldId id="401" r:id="rId61"/>
    <p:sldId id="426" r:id="rId62"/>
    <p:sldId id="441" r:id="rId63"/>
    <p:sldId id="425" r:id="rId64"/>
    <p:sldId id="272" r:id="rId65"/>
    <p:sldId id="256" r:id="rId66"/>
    <p:sldId id="273" r:id="rId67"/>
    <p:sldId id="433" r:id="rId68"/>
    <p:sldId id="319" r:id="rId69"/>
    <p:sldId id="320" r:id="rId70"/>
    <p:sldId id="321" r:id="rId71"/>
    <p:sldId id="435" r:id="rId72"/>
    <p:sldId id="307" r:id="rId73"/>
    <p:sldId id="436" r:id="rId74"/>
    <p:sldId id="434" r:id="rId75"/>
    <p:sldId id="437" r:id="rId76"/>
    <p:sldId id="338" r:id="rId77"/>
    <p:sldId id="438" r:id="rId78"/>
    <p:sldId id="308" r:id="rId79"/>
    <p:sldId id="328" r:id="rId80"/>
    <p:sldId id="439" r:id="rId81"/>
    <p:sldId id="329" r:id="rId82"/>
    <p:sldId id="446" r:id="rId83"/>
    <p:sldId id="326" r:id="rId84"/>
    <p:sldId id="327" r:id="rId85"/>
    <p:sldId id="310" r:id="rId86"/>
    <p:sldId id="313" r:id="rId87"/>
    <p:sldId id="309" r:id="rId88"/>
    <p:sldId id="315" r:id="rId89"/>
    <p:sldId id="275" r:id="rId90"/>
    <p:sldId id="276" r:id="rId91"/>
    <p:sldId id="391" r:id="rId92"/>
    <p:sldId id="447" r:id="rId93"/>
    <p:sldId id="432" r:id="rId94"/>
    <p:sldId id="283" r:id="rId95"/>
    <p:sldId id="284" r:id="rId96"/>
    <p:sldId id="285" r:id="rId97"/>
    <p:sldId id="286" r:id="rId98"/>
    <p:sldId id="287" r:id="rId99"/>
    <p:sldId id="288" r:id="rId100"/>
    <p:sldId id="405" r:id="rId101"/>
    <p:sldId id="290" r:id="rId102"/>
    <p:sldId id="291" r:id="rId103"/>
    <p:sldId id="302" r:id="rId104"/>
    <p:sldId id="303" r:id="rId105"/>
    <p:sldId id="406" r:id="rId106"/>
    <p:sldId id="293" r:id="rId107"/>
    <p:sldId id="448" r:id="rId108"/>
    <p:sldId id="318" r:id="rId109"/>
    <p:sldId id="354" r:id="rId110"/>
    <p:sldId id="355" r:id="rId111"/>
    <p:sldId id="449" r:id="rId112"/>
    <p:sldId id="408" r:id="rId113"/>
    <p:sldId id="356" r:id="rId114"/>
    <p:sldId id="403" r:id="rId115"/>
    <p:sldId id="358" r:id="rId116"/>
    <p:sldId id="359" r:id="rId117"/>
    <p:sldId id="353" r:id="rId118"/>
    <p:sldId id="332" r:id="rId119"/>
    <p:sldId id="333" r:id="rId120"/>
    <p:sldId id="334" r:id="rId121"/>
    <p:sldId id="330" r:id="rId122"/>
    <p:sldId id="422" r:id="rId123"/>
    <p:sldId id="427" r:id="rId124"/>
    <p:sldId id="428" r:id="rId125"/>
    <p:sldId id="429" r:id="rId126"/>
    <p:sldId id="336" r:id="rId127"/>
    <p:sldId id="335" r:id="rId128"/>
    <p:sldId id="440" r:id="rId12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EAE12F-5F50-48E6-87C9-78DCE6904365}">
          <p14:sldIdLst>
            <p14:sldId id="492"/>
            <p14:sldId id="487"/>
            <p14:sldId id="488"/>
            <p14:sldId id="489"/>
            <p14:sldId id="490"/>
            <p14:sldId id="491"/>
            <p14:sldId id="450"/>
            <p14:sldId id="485"/>
            <p14:sldId id="451"/>
            <p14:sldId id="493"/>
            <p14:sldId id="452"/>
            <p14:sldId id="486"/>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4"/>
            <p14:sldId id="475"/>
            <p14:sldId id="476"/>
            <p14:sldId id="478"/>
            <p14:sldId id="479"/>
            <p14:sldId id="480"/>
            <p14:sldId id="481"/>
            <p14:sldId id="482"/>
            <p14:sldId id="483"/>
            <p14:sldId id="484"/>
            <p14:sldId id="363"/>
            <p14:sldId id="423"/>
            <p14:sldId id="443"/>
            <p14:sldId id="424"/>
            <p14:sldId id="442"/>
            <p14:sldId id="393"/>
            <p14:sldId id="394"/>
            <p14:sldId id="395"/>
            <p14:sldId id="396"/>
            <p14:sldId id="397"/>
            <p14:sldId id="444"/>
            <p14:sldId id="398"/>
            <p14:sldId id="399"/>
            <p14:sldId id="445"/>
            <p14:sldId id="400"/>
            <p14:sldId id="401"/>
            <p14:sldId id="426"/>
            <p14:sldId id="441"/>
            <p14:sldId id="425"/>
            <p14:sldId id="272"/>
          </p14:sldIdLst>
        </p14:section>
        <p14:section name="Data Centers" id="{B33AC29F-5D3D-4933-848D-56670EF13CFF}">
          <p14:sldIdLst>
            <p14:sldId id="256"/>
            <p14:sldId id="273"/>
            <p14:sldId id="433"/>
            <p14:sldId id="319"/>
            <p14:sldId id="320"/>
            <p14:sldId id="321"/>
            <p14:sldId id="435"/>
            <p14:sldId id="307"/>
            <p14:sldId id="436"/>
            <p14:sldId id="434"/>
            <p14:sldId id="437"/>
            <p14:sldId id="338"/>
            <p14:sldId id="438"/>
            <p14:sldId id="308"/>
            <p14:sldId id="328"/>
            <p14:sldId id="439"/>
            <p14:sldId id="329"/>
            <p14:sldId id="446"/>
            <p14:sldId id="326"/>
            <p14:sldId id="327"/>
            <p14:sldId id="310"/>
            <p14:sldId id="313"/>
            <p14:sldId id="309"/>
            <p14:sldId id="315"/>
            <p14:sldId id="275"/>
            <p14:sldId id="276"/>
            <p14:sldId id="391"/>
            <p14:sldId id="447"/>
            <p14:sldId id="432"/>
          </p14:sldIdLst>
        </p14:section>
        <p14:section name="DC Issues" id="{78988567-F5A8-4E4D-AE5B-D8398CB4B0CF}">
          <p14:sldIdLst>
            <p14:sldId id="283"/>
            <p14:sldId id="284"/>
            <p14:sldId id="285"/>
            <p14:sldId id="286"/>
            <p14:sldId id="287"/>
            <p14:sldId id="288"/>
            <p14:sldId id="405"/>
            <p14:sldId id="290"/>
            <p14:sldId id="291"/>
            <p14:sldId id="302"/>
            <p14:sldId id="303"/>
            <p14:sldId id="406"/>
            <p14:sldId id="293"/>
            <p14:sldId id="448"/>
            <p14:sldId id="318"/>
          </p14:sldIdLst>
        </p14:section>
        <p14:section name="Srvr Virtualization" id="{87A063B8-7F37-4BB5-95F9-903596FD925F}">
          <p14:sldIdLst>
            <p14:sldId id="354"/>
            <p14:sldId id="355"/>
            <p14:sldId id="449"/>
            <p14:sldId id="408"/>
            <p14:sldId id="356"/>
            <p14:sldId id="403"/>
            <p14:sldId id="358"/>
            <p14:sldId id="359"/>
          </p14:sldIdLst>
        </p14:section>
        <p14:section name="Storage Architectures" id="{F8D32F6D-90F1-4AE6-BBC7-4697D087B278}">
          <p14:sldIdLst>
            <p14:sldId id="353"/>
            <p14:sldId id="332"/>
            <p14:sldId id="333"/>
            <p14:sldId id="334"/>
            <p14:sldId id="330"/>
            <p14:sldId id="422"/>
            <p14:sldId id="427"/>
            <p14:sldId id="428"/>
            <p14:sldId id="429"/>
            <p14:sldId id="336"/>
            <p14:sldId id="335"/>
            <p14:sldId id="44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92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9" autoAdjust="0"/>
    <p:restoredTop sz="75971" autoAdjust="0"/>
  </p:normalViewPr>
  <p:slideViewPr>
    <p:cSldViewPr>
      <p:cViewPr>
        <p:scale>
          <a:sx n="77" d="100"/>
          <a:sy n="77" d="100"/>
        </p:scale>
        <p:origin x="-1164" y="2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970939" y="0"/>
            <a:ext cx="3037840" cy="464820"/>
          </a:xfrm>
          <a:prstGeom prst="rect">
            <a:avLst/>
          </a:prstGeom>
        </p:spPr>
        <p:txBody>
          <a:bodyPr vert="horz" lIns="92446" tIns="46223" rIns="92446" bIns="46223" rtlCol="0"/>
          <a:lstStyle>
            <a:lvl1pPr algn="r">
              <a:defRPr sz="1200"/>
            </a:lvl1pPr>
          </a:lstStyle>
          <a:p>
            <a:fld id="{03CAB71D-640B-421D-A98D-83B8D956CE38}" type="datetimeFigureOut">
              <a:rPr lang="en-US" smtClean="0"/>
              <a:pPr/>
              <a:t>6/25/2015</a:t>
            </a:fld>
            <a:endParaRPr lang="en-US"/>
          </a:p>
        </p:txBody>
      </p:sp>
      <p:sp>
        <p:nvSpPr>
          <p:cNvPr id="4" name="Footer Placeholder 3"/>
          <p:cNvSpPr>
            <a:spLocks noGrp="1"/>
          </p:cNvSpPr>
          <p:nvPr>
            <p:ph type="ftr" sz="quarter" idx="2"/>
          </p:nvPr>
        </p:nvSpPr>
        <p:spPr>
          <a:xfrm>
            <a:off x="1" y="8829967"/>
            <a:ext cx="3037840" cy="464820"/>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970939" y="8829967"/>
            <a:ext cx="3037840" cy="464820"/>
          </a:xfrm>
          <a:prstGeom prst="rect">
            <a:avLst/>
          </a:prstGeom>
        </p:spPr>
        <p:txBody>
          <a:bodyPr vert="horz" lIns="92446" tIns="46223" rIns="92446" bIns="46223" rtlCol="0" anchor="b"/>
          <a:lstStyle>
            <a:lvl1pPr algn="r">
              <a:defRPr sz="1200"/>
            </a:lvl1pPr>
          </a:lstStyle>
          <a:p>
            <a:fld id="{0A663A69-E928-4996-BF81-36EA8463A4D3}" type="slidenum">
              <a:rPr lang="en-US" smtClean="0"/>
              <a:pPr/>
              <a:t>‹#›</a:t>
            </a:fld>
            <a:endParaRPr lang="en-US"/>
          </a:p>
        </p:txBody>
      </p:sp>
    </p:spTree>
    <p:extLst>
      <p:ext uri="{BB962C8B-B14F-4D97-AF65-F5344CB8AC3E}">
        <p14:creationId xmlns:p14="http://schemas.microsoft.com/office/powerpoint/2010/main" val="14848261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970939" y="0"/>
            <a:ext cx="3037840" cy="464820"/>
          </a:xfrm>
          <a:prstGeom prst="rect">
            <a:avLst/>
          </a:prstGeom>
        </p:spPr>
        <p:txBody>
          <a:bodyPr vert="horz" lIns="92446" tIns="46223" rIns="92446" bIns="46223" rtlCol="0"/>
          <a:lstStyle>
            <a:lvl1pPr algn="r">
              <a:defRPr sz="1200"/>
            </a:lvl1pPr>
          </a:lstStyle>
          <a:p>
            <a:fld id="{AD366C4F-229A-4937-8514-8FFB74EE5ABB}" type="datetimeFigureOut">
              <a:rPr lang="en-US" smtClean="0"/>
              <a:pPr/>
              <a:t>6/25/2015</a:t>
            </a:fld>
            <a:endParaRPr lang="en-US"/>
          </a:p>
        </p:txBody>
      </p:sp>
      <p:sp>
        <p:nvSpPr>
          <p:cNvPr id="4" name="Slide Image Placeholder 3"/>
          <p:cNvSpPr>
            <a:spLocks noGrp="1" noRot="1" noChangeAspect="1"/>
          </p:cNvSpPr>
          <p:nvPr>
            <p:ph type="sldImg" idx="2"/>
          </p:nvPr>
        </p:nvSpPr>
        <p:spPr>
          <a:xfrm>
            <a:off x="1181100" y="696913"/>
            <a:ext cx="4649788"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701041" y="4415790"/>
            <a:ext cx="5608320" cy="4183380"/>
          </a:xfrm>
          <a:prstGeom prst="rect">
            <a:avLst/>
          </a:prstGeom>
        </p:spPr>
        <p:txBody>
          <a:bodyPr vert="horz" lIns="92446" tIns="46223" rIns="92446" bIns="4622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29967"/>
            <a:ext cx="3037840"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2446" tIns="46223" rIns="92446" bIns="46223" rtlCol="0" anchor="b"/>
          <a:lstStyle>
            <a:lvl1pPr algn="r">
              <a:defRPr sz="1200"/>
            </a:lvl1pPr>
          </a:lstStyle>
          <a:p>
            <a:fld id="{1553612F-8095-41D3-BFB1-897DD2C12FED}" type="slidenum">
              <a:rPr lang="en-US" smtClean="0"/>
              <a:pPr/>
              <a:t>‹#›</a:t>
            </a:fld>
            <a:endParaRPr lang="en-US"/>
          </a:p>
        </p:txBody>
      </p:sp>
    </p:spTree>
    <p:extLst>
      <p:ext uri="{BB962C8B-B14F-4D97-AF65-F5344CB8AC3E}">
        <p14:creationId xmlns:p14="http://schemas.microsoft.com/office/powerpoint/2010/main" val="1218865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B3B3C4-84BD-4AAB-B234-CFD19652BDA1}" type="slidenum">
              <a:rPr lang="en-US" smtClean="0">
                <a:solidFill>
                  <a:prstClr val="black"/>
                </a:solidFill>
              </a:rPr>
              <a:pPr/>
              <a:t>2</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14</a:t>
            </a:fld>
            <a:endParaRPr lang="en-US"/>
          </a:p>
        </p:txBody>
      </p:sp>
    </p:spTree>
    <p:extLst>
      <p:ext uri="{BB962C8B-B14F-4D97-AF65-F5344CB8AC3E}">
        <p14:creationId xmlns:p14="http://schemas.microsoft.com/office/powerpoint/2010/main" val="254454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Michael Porter is a leading authority on competitive strategy and the competitiveness and economic development of nations, states, and regions. </a:t>
            </a:r>
          </a:p>
        </p:txBody>
      </p:sp>
      <p:sp>
        <p:nvSpPr>
          <p:cNvPr id="4" name="Slide Number Placeholder 3"/>
          <p:cNvSpPr>
            <a:spLocks noGrp="1"/>
          </p:cNvSpPr>
          <p:nvPr>
            <p:ph type="sldNum" sz="quarter" idx="10"/>
          </p:nvPr>
        </p:nvSpPr>
        <p:spPr/>
        <p:txBody>
          <a:bodyPr/>
          <a:lstStyle/>
          <a:p>
            <a:fld id="{1DEB1741-570A-4A20-95B8-38288A7BCFC8}"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Inbound Logistics</a:t>
            </a:r>
            <a:r>
              <a:rPr lang="en-US" sz="1200" b="0" i="0" kern="1200" dirty="0" smtClean="0">
                <a:solidFill>
                  <a:schemeClr val="tx1"/>
                </a:solidFill>
                <a:effectLst/>
                <a:latin typeface="+mn-lt"/>
                <a:ea typeface="+mn-ea"/>
                <a:cs typeface="+mn-cs"/>
              </a:rPr>
              <a:t>: the receiving and warehousing of raw materials, and their distribution to manufacturing. Refers to the transport, storage and delivery of goods coming into a business.</a:t>
            </a:r>
          </a:p>
          <a:p>
            <a:r>
              <a:rPr lang="en-US" sz="1200" b="1" i="0" kern="1200" dirty="0" smtClean="0">
                <a:solidFill>
                  <a:schemeClr val="tx1"/>
                </a:solidFill>
                <a:effectLst/>
                <a:latin typeface="+mn-lt"/>
                <a:ea typeface="+mn-ea"/>
                <a:cs typeface="+mn-cs"/>
              </a:rPr>
              <a:t>Outbound logistics</a:t>
            </a:r>
            <a:r>
              <a:rPr lang="en-US" sz="1200" b="0" i="0" kern="1200" dirty="0" smtClean="0">
                <a:solidFill>
                  <a:schemeClr val="tx1"/>
                </a:solidFill>
                <a:effectLst/>
                <a:latin typeface="+mn-lt"/>
                <a:ea typeface="+mn-ea"/>
                <a:cs typeface="+mn-cs"/>
              </a:rPr>
              <a:t> refers to the transport, storage and delivery of goods going out of a business.</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16</a:t>
            </a:fld>
            <a:endParaRPr lang="en-US"/>
          </a:p>
        </p:txBody>
      </p:sp>
    </p:spTree>
    <p:extLst>
      <p:ext uri="{BB962C8B-B14F-4D97-AF65-F5344CB8AC3E}">
        <p14:creationId xmlns:p14="http://schemas.microsoft.com/office/powerpoint/2010/main" val="2680231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Supply Chain Management</a:t>
            </a:r>
            <a:endParaRPr lang="en-US" dirty="0"/>
          </a:p>
        </p:txBody>
      </p:sp>
      <p:sp>
        <p:nvSpPr>
          <p:cNvPr id="4" name="Slide Number Placeholder 3"/>
          <p:cNvSpPr>
            <a:spLocks noGrp="1"/>
          </p:cNvSpPr>
          <p:nvPr>
            <p:ph type="sldNum" sz="quarter" idx="10"/>
          </p:nvPr>
        </p:nvSpPr>
        <p:spPr/>
        <p:txBody>
          <a:bodyPr/>
          <a:lstStyle/>
          <a:p>
            <a:fld id="{1DEB1741-570A-4A20-95B8-38288A7BCFC8}"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EB1741-570A-4A20-95B8-38288A7BCFC8}"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525">
              <a:defRPr/>
            </a:pPr>
            <a:endParaRPr lang="en-US" dirty="0" smtClean="0"/>
          </a:p>
        </p:txBody>
      </p:sp>
      <p:sp>
        <p:nvSpPr>
          <p:cNvPr id="4" name="Slide Number Placeholder 3"/>
          <p:cNvSpPr>
            <a:spLocks noGrp="1"/>
          </p:cNvSpPr>
          <p:nvPr>
            <p:ph type="sldNum" sz="quarter" idx="10"/>
          </p:nvPr>
        </p:nvSpPr>
        <p:spPr/>
        <p:txBody>
          <a:bodyPr/>
          <a:lstStyle/>
          <a:p>
            <a:fld id="{1DEB1741-570A-4A20-95B8-38288A7BCFC8}"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CRM</a:t>
            </a:r>
            <a:endParaRPr lang="en-US" dirty="0"/>
          </a:p>
        </p:txBody>
      </p:sp>
      <p:sp>
        <p:nvSpPr>
          <p:cNvPr id="4" name="Slide Number Placeholder 3"/>
          <p:cNvSpPr>
            <a:spLocks noGrp="1"/>
          </p:cNvSpPr>
          <p:nvPr>
            <p:ph type="sldNum" sz="quarter" idx="10"/>
          </p:nvPr>
        </p:nvSpPr>
        <p:spPr/>
        <p:txBody>
          <a:bodyPr/>
          <a:lstStyle/>
          <a:p>
            <a:fld id="{1DEB1741-570A-4A20-95B8-38288A7BCFC8}"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CRM </a:t>
            </a:r>
            <a:r>
              <a:rPr lang="en-US" baseline="0" dirty="0" smtClean="0"/>
              <a:t>goal is better service, more effective sales, retention of customers, discovery of new customers.</a:t>
            </a:r>
            <a:endParaRPr lang="en-US" dirty="0"/>
          </a:p>
        </p:txBody>
      </p:sp>
      <p:sp>
        <p:nvSpPr>
          <p:cNvPr id="4" name="Slide Number Placeholder 3"/>
          <p:cNvSpPr>
            <a:spLocks noGrp="1"/>
          </p:cNvSpPr>
          <p:nvPr>
            <p:ph type="sldNum" sz="quarter" idx="10"/>
          </p:nvPr>
        </p:nvSpPr>
        <p:spPr/>
        <p:txBody>
          <a:bodyPr/>
          <a:lstStyle/>
          <a:p>
            <a:fld id="{1DEB1741-570A-4A20-95B8-38288A7BCFC8}"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22</a:t>
            </a:fld>
            <a:endParaRPr lang="en-US"/>
          </a:p>
        </p:txBody>
      </p:sp>
    </p:spTree>
    <p:extLst>
      <p:ext uri="{BB962C8B-B14F-4D97-AF65-F5344CB8AC3E}">
        <p14:creationId xmlns:p14="http://schemas.microsoft.com/office/powerpoint/2010/main" val="183047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EB1741-570A-4A20-95B8-38288A7BCFC8}" type="slidenum">
              <a:rPr lang="en-US" smtClean="0"/>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48">
              <a:defRPr/>
            </a:pPr>
            <a:r>
              <a:rPr lang="en-US" dirty="0"/>
              <a:t>Short for </a:t>
            </a:r>
            <a:r>
              <a:rPr lang="en-US" b="1" dirty="0"/>
              <a:t>packet assembler/disassembler</a:t>
            </a:r>
            <a:r>
              <a:rPr lang="en-US" dirty="0"/>
              <a:t> PAD is a device (hardware or software) used in packet switching to enable data terminal equipment (DTE) not equipped for packet switching to access a packet-switched network.</a:t>
            </a:r>
          </a:p>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3</a:t>
            </a:fld>
            <a:endParaRPr lang="en-US"/>
          </a:p>
        </p:txBody>
      </p:sp>
    </p:spTree>
    <p:extLst>
      <p:ext uri="{BB962C8B-B14F-4D97-AF65-F5344CB8AC3E}">
        <p14:creationId xmlns:p14="http://schemas.microsoft.com/office/powerpoint/2010/main" val="3990853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ERP systems are the hardest to build.</a:t>
            </a:r>
            <a:endParaRPr lang="en-US" dirty="0"/>
          </a:p>
        </p:txBody>
      </p:sp>
      <p:sp>
        <p:nvSpPr>
          <p:cNvPr id="4" name="Slide Number Placeholder 3"/>
          <p:cNvSpPr>
            <a:spLocks noGrp="1"/>
          </p:cNvSpPr>
          <p:nvPr>
            <p:ph type="sldNum" sz="quarter" idx="10"/>
          </p:nvPr>
        </p:nvSpPr>
        <p:spPr/>
        <p:txBody>
          <a:bodyPr/>
          <a:lstStyle/>
          <a:p>
            <a:fld id="{1DEB1741-570A-4A20-95B8-38288A7BCFC8}" type="slidenum">
              <a:rPr lang="en-US" smtClean="0"/>
              <a:pPr/>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EB1741-570A-4A20-95B8-38288A7BCFC8}" type="slidenum">
              <a:rPr lang="en-US" smtClean="0"/>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EB1741-570A-4A20-95B8-38288A7BCFC8}" type="slidenum">
              <a:rPr lang="en-US" smtClean="0"/>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EB1741-570A-4A20-95B8-38288A7BCFC8}" type="slidenum">
              <a:rPr lang="en-US" smtClean="0"/>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28</a:t>
            </a:fld>
            <a:endParaRPr lang="en-US"/>
          </a:p>
        </p:txBody>
      </p:sp>
    </p:spTree>
    <p:extLst>
      <p:ext uri="{BB962C8B-B14F-4D97-AF65-F5344CB8AC3E}">
        <p14:creationId xmlns:p14="http://schemas.microsoft.com/office/powerpoint/2010/main" val="1147224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29</a:t>
            </a:fld>
            <a:endParaRPr lang="en-US"/>
          </a:p>
        </p:txBody>
      </p:sp>
    </p:spTree>
    <p:extLst>
      <p:ext uri="{BB962C8B-B14F-4D97-AF65-F5344CB8AC3E}">
        <p14:creationId xmlns:p14="http://schemas.microsoft.com/office/powerpoint/2010/main" val="997740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EB1741-570A-4A20-95B8-38288A7BCFC8}"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31</a:t>
            </a:fld>
            <a:endParaRPr lang="en-US"/>
          </a:p>
        </p:txBody>
      </p:sp>
    </p:spTree>
    <p:extLst>
      <p:ext uri="{BB962C8B-B14F-4D97-AF65-F5344CB8AC3E}">
        <p14:creationId xmlns:p14="http://schemas.microsoft.com/office/powerpoint/2010/main" val="2626585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32</a:t>
            </a:fld>
            <a:endParaRPr lang="en-US"/>
          </a:p>
        </p:txBody>
      </p:sp>
    </p:spTree>
    <p:extLst>
      <p:ext uri="{BB962C8B-B14F-4D97-AF65-F5344CB8AC3E}">
        <p14:creationId xmlns:p14="http://schemas.microsoft.com/office/powerpoint/2010/main" val="3771141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33</a:t>
            </a:fld>
            <a:endParaRPr lang="en-US"/>
          </a:p>
        </p:txBody>
      </p:sp>
    </p:spTree>
    <p:extLst>
      <p:ext uri="{BB962C8B-B14F-4D97-AF65-F5344CB8AC3E}">
        <p14:creationId xmlns:p14="http://schemas.microsoft.com/office/powerpoint/2010/main" val="2682508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packet assembler/disassembler</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4</a:t>
            </a:fld>
            <a:endParaRPr lang="en-US"/>
          </a:p>
        </p:txBody>
      </p:sp>
    </p:spTree>
    <p:extLst>
      <p:ext uri="{BB962C8B-B14F-4D97-AF65-F5344CB8AC3E}">
        <p14:creationId xmlns:p14="http://schemas.microsoft.com/office/powerpoint/2010/main" val="3536616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34</a:t>
            </a:fld>
            <a:endParaRPr lang="en-US"/>
          </a:p>
        </p:txBody>
      </p:sp>
    </p:spTree>
    <p:extLst>
      <p:ext uri="{BB962C8B-B14F-4D97-AF65-F5344CB8AC3E}">
        <p14:creationId xmlns:p14="http://schemas.microsoft.com/office/powerpoint/2010/main" val="1439076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35</a:t>
            </a:fld>
            <a:endParaRPr lang="en-US"/>
          </a:p>
        </p:txBody>
      </p:sp>
    </p:spTree>
    <p:extLst>
      <p:ext uri="{BB962C8B-B14F-4D97-AF65-F5344CB8AC3E}">
        <p14:creationId xmlns:p14="http://schemas.microsoft.com/office/powerpoint/2010/main" val="1074320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36</a:t>
            </a:fld>
            <a:endParaRPr lang="en-US"/>
          </a:p>
        </p:txBody>
      </p:sp>
    </p:spTree>
    <p:extLst>
      <p:ext uri="{BB962C8B-B14F-4D97-AF65-F5344CB8AC3E}">
        <p14:creationId xmlns:p14="http://schemas.microsoft.com/office/powerpoint/2010/main" val="1652706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37</a:t>
            </a:fld>
            <a:endParaRPr lang="en-US"/>
          </a:p>
        </p:txBody>
      </p:sp>
    </p:spTree>
    <p:extLst>
      <p:ext uri="{BB962C8B-B14F-4D97-AF65-F5344CB8AC3E}">
        <p14:creationId xmlns:p14="http://schemas.microsoft.com/office/powerpoint/2010/main" val="1565651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38</a:t>
            </a:fld>
            <a:endParaRPr lang="en-US"/>
          </a:p>
        </p:txBody>
      </p:sp>
    </p:spTree>
    <p:extLst>
      <p:ext uri="{BB962C8B-B14F-4D97-AF65-F5344CB8AC3E}">
        <p14:creationId xmlns:p14="http://schemas.microsoft.com/office/powerpoint/2010/main" val="2634874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8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E6E22DF-0BDE-44DE-970D-306760478C55}" type="slidenum">
              <a:rPr lang="en-US">
                <a:latin typeface="Times New Roman" pitchFamily="18" charset="0"/>
              </a:rPr>
              <a:pPr/>
              <a:t>39</a:t>
            </a:fld>
            <a:endParaRPr 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56864" indent="-291100" eaLnBrk="0" hangingPunct="0">
              <a:defRPr sz="2400">
                <a:solidFill>
                  <a:schemeClr val="tx1"/>
                </a:solidFill>
                <a:latin typeface="Times New Roman" pitchFamily="18" charset="0"/>
              </a:defRPr>
            </a:lvl2pPr>
            <a:lvl3pPr marL="1164405" indent="-232881" eaLnBrk="0" hangingPunct="0">
              <a:defRPr sz="2400">
                <a:solidFill>
                  <a:schemeClr val="tx1"/>
                </a:solidFill>
                <a:latin typeface="Times New Roman" pitchFamily="18" charset="0"/>
              </a:defRPr>
            </a:lvl3pPr>
            <a:lvl4pPr marL="1630168" indent="-232881" eaLnBrk="0" hangingPunct="0">
              <a:defRPr sz="2400">
                <a:solidFill>
                  <a:schemeClr val="tx1"/>
                </a:solidFill>
                <a:latin typeface="Times New Roman" pitchFamily="18" charset="0"/>
              </a:defRPr>
            </a:lvl4pPr>
            <a:lvl5pPr marL="2095929" indent="-232881" eaLnBrk="0" hangingPunct="0">
              <a:defRPr sz="2400">
                <a:solidFill>
                  <a:schemeClr val="tx1"/>
                </a:solidFill>
                <a:latin typeface="Times New Roman" pitchFamily="18" charset="0"/>
              </a:defRPr>
            </a:lvl5pPr>
            <a:lvl6pPr marL="2561691" indent="-232881" eaLnBrk="0" fontAlgn="base" hangingPunct="0">
              <a:spcBef>
                <a:spcPct val="0"/>
              </a:spcBef>
              <a:spcAft>
                <a:spcPct val="0"/>
              </a:spcAft>
              <a:defRPr sz="2400">
                <a:solidFill>
                  <a:schemeClr val="tx1"/>
                </a:solidFill>
                <a:latin typeface="Times New Roman" pitchFamily="18" charset="0"/>
              </a:defRPr>
            </a:lvl6pPr>
            <a:lvl7pPr marL="3027453" indent="-232881" eaLnBrk="0" fontAlgn="base" hangingPunct="0">
              <a:spcBef>
                <a:spcPct val="0"/>
              </a:spcBef>
              <a:spcAft>
                <a:spcPct val="0"/>
              </a:spcAft>
              <a:defRPr sz="2400">
                <a:solidFill>
                  <a:schemeClr val="tx1"/>
                </a:solidFill>
                <a:latin typeface="Times New Roman" pitchFamily="18" charset="0"/>
              </a:defRPr>
            </a:lvl7pPr>
            <a:lvl8pPr marL="3493216" indent="-232881" eaLnBrk="0" fontAlgn="base" hangingPunct="0">
              <a:spcBef>
                <a:spcPct val="0"/>
              </a:spcBef>
              <a:spcAft>
                <a:spcPct val="0"/>
              </a:spcAft>
              <a:defRPr sz="2400">
                <a:solidFill>
                  <a:schemeClr val="tx1"/>
                </a:solidFill>
                <a:latin typeface="Times New Roman" pitchFamily="18" charset="0"/>
              </a:defRPr>
            </a:lvl8pPr>
            <a:lvl9pPr marL="3958978" indent="-232881" eaLnBrk="0" fontAlgn="base" hangingPunct="0">
              <a:spcBef>
                <a:spcPct val="0"/>
              </a:spcBef>
              <a:spcAft>
                <a:spcPct val="0"/>
              </a:spcAft>
              <a:defRPr sz="2400">
                <a:solidFill>
                  <a:schemeClr val="tx1"/>
                </a:solidFill>
                <a:latin typeface="Times New Roman" pitchFamily="18" charset="0"/>
              </a:defRPr>
            </a:lvl9pPr>
          </a:lstStyle>
          <a:p>
            <a:pPr eaLnBrk="1" hangingPunct="1"/>
            <a:fld id="{1DCB87B6-F48E-4C53-B39A-0EF0345383F8}" type="slidenum">
              <a:rPr lang="en-US" sz="1200"/>
              <a:pPr eaLnBrk="1" hangingPunct="1"/>
              <a:t>40</a:t>
            </a:fld>
            <a:endParaRPr 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Domains of a CMS</a:t>
            </a:r>
          </a:p>
          <a:p>
            <a:r>
              <a:rPr lang="en-US" dirty="0" smtClean="0"/>
              <a:t>Within an enterprise:</a:t>
            </a:r>
          </a:p>
          <a:p>
            <a:pPr lvl="1"/>
            <a:r>
              <a:rPr lang="en-US" dirty="0" smtClean="0"/>
              <a:t>Used as a portal or Intranet</a:t>
            </a:r>
          </a:p>
          <a:p>
            <a:pPr lvl="1"/>
            <a:r>
              <a:rPr lang="en-US" dirty="0" smtClean="0"/>
              <a:t>Used to support e-commerce functionality</a:t>
            </a:r>
          </a:p>
          <a:p>
            <a:pPr lvl="1"/>
            <a:r>
              <a:rPr lang="en-US" dirty="0" smtClean="0"/>
              <a:t>Used to support workflow and document management</a:t>
            </a:r>
          </a:p>
          <a:p>
            <a:r>
              <a:rPr lang="en-US" dirty="0" smtClean="0"/>
              <a:t>On the Internet</a:t>
            </a:r>
          </a:p>
          <a:p>
            <a:pPr lvl="1"/>
            <a:r>
              <a:rPr lang="en-US" dirty="0" smtClean="0"/>
              <a:t>Used to present dynamic information</a:t>
            </a:r>
          </a:p>
          <a:p>
            <a:pPr lvl="1"/>
            <a:r>
              <a:rPr lang="en-US" dirty="0" smtClean="0"/>
              <a:t>Used to build community</a:t>
            </a:r>
          </a:p>
          <a:p>
            <a:pPr>
              <a:spcBef>
                <a:spcPct val="0"/>
              </a:spcBef>
            </a:pPr>
            <a:endParaRPr lang="en-US" dirty="0" smtClean="0"/>
          </a:p>
        </p:txBody>
      </p:sp>
      <p:sp>
        <p:nvSpPr>
          <p:cNvPr id="21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0730B2F-2D49-4184-BE05-4385C11095F0}" type="slidenum">
              <a:rPr lang="en-US">
                <a:latin typeface="Times New Roman" pitchFamily="18" charset="0"/>
              </a:rPr>
              <a:pPr/>
              <a:t>41</a:t>
            </a:fld>
            <a:endParaRPr 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2C895BC-C2E6-4839-B640-87287555C7FA}" type="slidenum">
              <a:rPr lang="en-US">
                <a:latin typeface="Times New Roman" pitchFamily="18" charset="0"/>
              </a:rPr>
              <a:pPr/>
              <a:t>42</a:t>
            </a:fld>
            <a:endParaRPr 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43</a:t>
            </a:fld>
            <a:endParaRPr lang="en-US"/>
          </a:p>
        </p:txBody>
      </p:sp>
    </p:spTree>
    <p:extLst>
      <p:ext uri="{BB962C8B-B14F-4D97-AF65-F5344CB8AC3E}">
        <p14:creationId xmlns:p14="http://schemas.microsoft.com/office/powerpoint/2010/main" val="13705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5</a:t>
            </a:fld>
            <a:endParaRPr lang="en-US"/>
          </a:p>
        </p:txBody>
      </p:sp>
    </p:spTree>
    <p:extLst>
      <p:ext uri="{BB962C8B-B14F-4D97-AF65-F5344CB8AC3E}">
        <p14:creationId xmlns:p14="http://schemas.microsoft.com/office/powerpoint/2010/main" val="1599268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44</a:t>
            </a:fld>
            <a:endParaRPr lang="en-US" dirty="0"/>
          </a:p>
        </p:txBody>
      </p:sp>
    </p:spTree>
    <p:extLst>
      <p:ext uri="{BB962C8B-B14F-4D97-AF65-F5344CB8AC3E}">
        <p14:creationId xmlns:p14="http://schemas.microsoft.com/office/powerpoint/2010/main" val="35381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1181100" y="696913"/>
            <a:ext cx="4649788" cy="3486150"/>
          </a:xfrm>
          <a:ln/>
        </p:spPr>
      </p:sp>
      <p:sp>
        <p:nvSpPr>
          <p:cNvPr id="113667" name="Rectangle 3"/>
          <p:cNvSpPr>
            <a:spLocks noGrp="1" noChangeArrowheads="1"/>
          </p:cNvSpPr>
          <p:nvPr>
            <p:ph type="body" idx="1"/>
          </p:nvPr>
        </p:nvSpPr>
        <p:spPr>
          <a:xfrm>
            <a:off x="701345" y="4416099"/>
            <a:ext cx="5607712" cy="4182457"/>
          </a:xfrm>
          <a:noFill/>
          <a:ln/>
        </p:spPr>
        <p:txBody>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1181100" y="696913"/>
            <a:ext cx="4649788" cy="3486150"/>
          </a:xfrm>
          <a:ln/>
        </p:spPr>
      </p:sp>
      <p:sp>
        <p:nvSpPr>
          <p:cNvPr id="117763" name="Rectangle 3"/>
          <p:cNvSpPr>
            <a:spLocks noGrp="1" noChangeArrowheads="1"/>
          </p:cNvSpPr>
          <p:nvPr>
            <p:ph type="body" idx="1"/>
          </p:nvPr>
        </p:nvSpPr>
        <p:spPr>
          <a:xfrm>
            <a:off x="701345" y="4416099"/>
            <a:ext cx="5607712" cy="4182457"/>
          </a:xfrm>
          <a:noFill/>
          <a:ln/>
        </p:spPr>
        <p:txBody>
          <a:bodyP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1181100" y="696913"/>
            <a:ext cx="4649788" cy="3486150"/>
          </a:xfrm>
          <a:ln/>
        </p:spPr>
      </p:sp>
      <p:sp>
        <p:nvSpPr>
          <p:cNvPr id="118787" name="Rectangle 3"/>
          <p:cNvSpPr>
            <a:spLocks noGrp="1" noChangeArrowheads="1"/>
          </p:cNvSpPr>
          <p:nvPr>
            <p:ph type="body" idx="1"/>
          </p:nvPr>
        </p:nvSpPr>
        <p:spPr>
          <a:xfrm>
            <a:off x="701345" y="4416099"/>
            <a:ext cx="5607712" cy="4182457"/>
          </a:xfrm>
          <a:noFill/>
          <a:ln/>
        </p:spPr>
        <p:txBody>
          <a:bodyP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PDU</a:t>
            </a:r>
            <a:r>
              <a:rPr lang="en-US" dirty="0" smtClean="0"/>
              <a:t> is a Power Distribution Unit is a device fitted with </a:t>
            </a:r>
            <a:r>
              <a:rPr lang="en-US" b="1" u="sng" dirty="0" smtClean="0"/>
              <a:t>multiple</a:t>
            </a:r>
            <a:r>
              <a:rPr lang="en-US" dirty="0" smtClean="0"/>
              <a:t> outputs designed to distribute electric power, especially to racks of computers and networking equipment located within the data center.</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 </a:t>
            </a:r>
            <a:r>
              <a:rPr lang="en-US" sz="1200" b="1" i="0" u="sng" kern="1200" dirty="0" smtClean="0">
                <a:solidFill>
                  <a:schemeClr val="tx1"/>
                </a:solidFill>
                <a:effectLst/>
                <a:latin typeface="+mn-lt"/>
                <a:ea typeface="+mn-ea"/>
                <a:cs typeface="+mn-cs"/>
              </a:rPr>
              <a:t>computer room air conditioning </a:t>
            </a:r>
            <a:r>
              <a:rPr lang="en-US" sz="1200" b="0" i="0" kern="1200" dirty="0" smtClean="0">
                <a:solidFill>
                  <a:schemeClr val="tx1"/>
                </a:solidFill>
                <a:effectLst/>
                <a:latin typeface="+mn-lt"/>
                <a:ea typeface="+mn-ea"/>
                <a:cs typeface="+mn-cs"/>
              </a:rPr>
              <a:t>(</a:t>
            </a:r>
            <a:r>
              <a:rPr lang="en-US" sz="1200" b="1" i="0" u="sng" kern="1200" dirty="0" smtClean="0">
                <a:solidFill>
                  <a:schemeClr val="tx1"/>
                </a:solidFill>
                <a:effectLst/>
                <a:latin typeface="+mn-lt"/>
                <a:ea typeface="+mn-ea"/>
                <a:cs typeface="+mn-cs"/>
              </a:rPr>
              <a:t>CRAC</a:t>
            </a:r>
            <a:r>
              <a:rPr lang="en-US" sz="1200" b="0" i="0" kern="1200" dirty="0" smtClean="0">
                <a:solidFill>
                  <a:schemeClr val="tx1"/>
                </a:solidFill>
                <a:effectLst/>
                <a:latin typeface="+mn-lt"/>
                <a:ea typeface="+mn-ea"/>
                <a:cs typeface="+mn-cs"/>
              </a:rPr>
              <a:t>) unit is a device that monitors and maintains the temperature, air distribution and humidity in a network room or data center. CRAC units are replacing air-conditioning units that were used in the past to cool data centers. </a:t>
            </a:r>
          </a:p>
          <a:p>
            <a:endParaRPr lang="en-US"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70</a:t>
            </a:fld>
            <a:endParaRPr lang="en-US"/>
          </a:p>
        </p:txBody>
      </p:sp>
    </p:spTree>
    <p:extLst>
      <p:ext uri="{BB962C8B-B14F-4D97-AF65-F5344CB8AC3E}">
        <p14:creationId xmlns:p14="http://schemas.microsoft.com/office/powerpoint/2010/main" val="3669421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Modbus program inside  to map the Modbus ID and data to SNMP OID. The program identifies the data and alarm points that can be read from the device by a master through SNMP and connects each point to the Modbus address needed to access it. Users can read and write the Modbus message through the mapping mechanism for different applications.</a:t>
            </a:r>
          </a:p>
          <a:p>
            <a:endParaRPr lang="en-US"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72</a:t>
            </a:fld>
            <a:endParaRPr lang="en-US"/>
          </a:p>
        </p:txBody>
      </p:sp>
    </p:spTree>
    <p:extLst>
      <p:ext uri="{BB962C8B-B14F-4D97-AF65-F5344CB8AC3E}">
        <p14:creationId xmlns:p14="http://schemas.microsoft.com/office/powerpoint/2010/main" val="1027254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PROFIBUS</a:t>
            </a:r>
            <a:r>
              <a:rPr lang="en-US" sz="1200" b="0" i="0" kern="1200" dirty="0" smtClean="0">
                <a:solidFill>
                  <a:schemeClr val="tx1"/>
                </a:solidFill>
                <a:effectLst/>
                <a:latin typeface="+mn-lt"/>
                <a:ea typeface="+mn-ea"/>
                <a:cs typeface="+mn-cs"/>
              </a:rPr>
              <a:t> (Process Field Bus) is a standard for </a:t>
            </a:r>
            <a:r>
              <a:rPr lang="en-US" sz="1200" b="0" i="0" u="none" strike="noStrike" kern="1200" dirty="0" smtClean="0">
                <a:solidFill>
                  <a:schemeClr val="tx1"/>
                </a:solidFill>
                <a:effectLst/>
                <a:latin typeface="+mn-lt"/>
                <a:ea typeface="+mn-ea"/>
                <a:cs typeface="+mn-cs"/>
              </a:rPr>
              <a:t>fieldbus</a:t>
            </a:r>
            <a:r>
              <a:rPr lang="en-US" sz="1200" b="0" i="0" kern="1200" dirty="0" smtClean="0">
                <a:solidFill>
                  <a:schemeClr val="tx1"/>
                </a:solidFill>
                <a:effectLst/>
                <a:latin typeface="+mn-lt"/>
                <a:ea typeface="+mn-ea"/>
                <a:cs typeface="+mn-cs"/>
              </a:rPr>
              <a:t> communication in </a:t>
            </a:r>
            <a:r>
              <a:rPr lang="en-US" sz="1200" b="0" i="0" u="none" strike="noStrike" kern="1200" dirty="0" smtClean="0">
                <a:solidFill>
                  <a:schemeClr val="tx1"/>
                </a:solidFill>
                <a:effectLst/>
                <a:latin typeface="+mn-lt"/>
                <a:ea typeface="+mn-ea"/>
                <a:cs typeface="+mn-cs"/>
              </a:rPr>
              <a:t>automation</a:t>
            </a:r>
            <a:r>
              <a:rPr lang="en-US" sz="1200" b="0" i="0" kern="1200" dirty="0" smtClean="0">
                <a:solidFill>
                  <a:schemeClr val="tx1"/>
                </a:solidFill>
                <a:effectLst/>
                <a:latin typeface="+mn-lt"/>
                <a:ea typeface="+mn-ea"/>
                <a:cs typeface="+mn-cs"/>
              </a:rPr>
              <a:t> technology and was first promoted in 1989 used by S</a:t>
            </a:r>
            <a:r>
              <a:rPr lang="en-US" sz="1200" b="0" i="0" u="none" strike="noStrike" kern="1200" dirty="0" smtClean="0">
                <a:solidFill>
                  <a:schemeClr val="tx1"/>
                </a:solidFill>
                <a:effectLst/>
                <a:latin typeface="+mn-lt"/>
                <a:ea typeface="+mn-ea"/>
                <a:cs typeface="+mn-cs"/>
              </a:rPr>
              <a:t>iemens.</a:t>
            </a:r>
            <a:r>
              <a:rPr lang="en-US" sz="1200" b="0" i="0" kern="1200" dirty="0" smtClean="0">
                <a:solidFill>
                  <a:schemeClr val="tx1"/>
                </a:solidFill>
                <a:effectLst/>
                <a:latin typeface="+mn-lt"/>
                <a:ea typeface="+mn-ea"/>
                <a:cs typeface="+mn-cs"/>
              </a:rPr>
              <a:t> It should PROFIBUS is neither an openly published nor a royalty-free protocol, as opposed to </a:t>
            </a:r>
            <a:r>
              <a:rPr lang="en-US" sz="1200" b="1" i="0" u="none" strike="noStrike" kern="1200" dirty="0" smtClean="0">
                <a:solidFill>
                  <a:schemeClr val="tx1"/>
                </a:solidFill>
                <a:effectLst/>
                <a:latin typeface="+mn-lt"/>
                <a:ea typeface="+mn-ea"/>
                <a:cs typeface="+mn-cs"/>
              </a:rPr>
              <a:t>MODBUS.</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Stuxnet</a:t>
            </a:r>
            <a:r>
              <a:rPr lang="en-US" sz="1200" b="0" i="0" kern="1200" dirty="0" smtClean="0">
                <a:solidFill>
                  <a:schemeClr val="tx1"/>
                </a:solidFill>
                <a:effectLst/>
                <a:latin typeface="+mn-lt"/>
                <a:ea typeface="+mn-ea"/>
                <a:cs typeface="+mn-cs"/>
              </a:rPr>
              <a:t> is a </a:t>
            </a:r>
            <a:r>
              <a:rPr lang="en-US" sz="1200" b="0" i="0" u="none" strike="noStrike" kern="1200" dirty="0" smtClean="0">
                <a:solidFill>
                  <a:schemeClr val="tx1"/>
                </a:solidFill>
                <a:effectLst/>
                <a:latin typeface="+mn-lt"/>
                <a:ea typeface="+mn-ea"/>
                <a:cs typeface="+mn-cs"/>
              </a:rPr>
              <a:t>computer worm</a:t>
            </a:r>
            <a:r>
              <a:rPr lang="en-US" sz="1200" b="0" i="0" u="none" strike="noStrike" kern="1200" baseline="300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that was discovered in June 2010. It was designed to attack industrial </a:t>
            </a:r>
            <a:r>
              <a:rPr lang="en-US" sz="1200" b="1" i="0" u="none" strike="noStrike" kern="1200" dirty="0" smtClean="0">
                <a:solidFill>
                  <a:schemeClr val="tx1"/>
                </a:solidFill>
                <a:effectLst/>
                <a:latin typeface="+mn-lt"/>
                <a:ea typeface="+mn-ea"/>
                <a:cs typeface="+mn-cs"/>
              </a:rPr>
              <a:t>Programmable Logic Controllers</a:t>
            </a:r>
            <a:r>
              <a:rPr lang="en-US" sz="1200" b="1" i="0" kern="1200" dirty="0" smtClean="0">
                <a:solidFill>
                  <a:schemeClr val="tx1"/>
                </a:solidFill>
                <a:effectLst/>
                <a:latin typeface="+mn-lt"/>
                <a:ea typeface="+mn-ea"/>
                <a:cs typeface="+mn-cs"/>
              </a:rPr>
              <a:t> or PLCs</a:t>
            </a:r>
            <a:r>
              <a:rPr lang="en-US" sz="1200" b="0" i="0" kern="1200" dirty="0" smtClean="0">
                <a:solidFill>
                  <a:schemeClr val="tx1"/>
                </a:solidFill>
                <a:effectLst/>
                <a:latin typeface="+mn-lt"/>
                <a:ea typeface="+mn-ea"/>
                <a:cs typeface="+mn-cs"/>
              </a:rPr>
              <a:t>.</a:t>
            </a:r>
          </a:p>
          <a:p>
            <a:r>
              <a:rPr lang="en-US" sz="1200" b="0" i="0" kern="1200" dirty="0" err="1" smtClean="0">
                <a:solidFill>
                  <a:schemeClr val="tx1"/>
                </a:solidFill>
                <a:effectLst/>
                <a:latin typeface="+mn-lt"/>
                <a:ea typeface="+mn-ea"/>
                <a:cs typeface="+mn-cs"/>
              </a:rPr>
              <a:t>Stuxnet</a:t>
            </a:r>
            <a:r>
              <a:rPr lang="en-US" sz="1200" b="0" i="0" kern="1200" dirty="0" smtClean="0">
                <a:solidFill>
                  <a:schemeClr val="tx1"/>
                </a:solidFill>
                <a:effectLst/>
                <a:latin typeface="+mn-lt"/>
                <a:ea typeface="+mn-ea"/>
                <a:cs typeface="+mn-cs"/>
              </a:rPr>
              <a:t> installs malware into memory block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of the PLC that monitors the </a:t>
            </a:r>
            <a:r>
              <a:rPr lang="en-US" sz="1200" b="0" i="0" u="none" strike="noStrike" kern="1200" dirty="0" err="1" smtClean="0">
                <a:solidFill>
                  <a:schemeClr val="tx1"/>
                </a:solidFill>
                <a:effectLst/>
                <a:latin typeface="+mn-lt"/>
                <a:ea typeface="+mn-ea"/>
                <a:cs typeface="+mn-cs"/>
              </a:rPr>
              <a:t>Profibus</a:t>
            </a:r>
            <a:r>
              <a:rPr lang="en-US" sz="1200" b="0" i="0" kern="1200" dirty="0" smtClean="0">
                <a:solidFill>
                  <a:schemeClr val="tx1"/>
                </a:solidFill>
                <a:effectLst/>
                <a:latin typeface="+mn-lt"/>
                <a:ea typeface="+mn-ea"/>
                <a:cs typeface="+mn-cs"/>
              </a:rPr>
              <a:t> messaging bus of the system.</a:t>
            </a:r>
          </a:p>
          <a:p>
            <a:r>
              <a:rPr lang="en-US" sz="1200" b="0" i="0" kern="1200" dirty="0" smtClean="0">
                <a:solidFill>
                  <a:schemeClr val="tx1"/>
                </a:solidFill>
                <a:effectLst/>
                <a:latin typeface="+mn-lt"/>
                <a:ea typeface="+mn-ea"/>
                <a:cs typeface="+mn-cs"/>
              </a:rPr>
              <a:t>For more information about </a:t>
            </a:r>
            <a:r>
              <a:rPr lang="en-US" sz="1200" b="0" i="0" kern="1200" dirty="0" err="1" smtClean="0">
                <a:solidFill>
                  <a:schemeClr val="tx1"/>
                </a:solidFill>
                <a:effectLst/>
                <a:latin typeface="+mn-lt"/>
                <a:ea typeface="+mn-ea"/>
                <a:cs typeface="+mn-cs"/>
              </a:rPr>
              <a:t>Stuxnet</a:t>
            </a:r>
            <a:r>
              <a:rPr lang="en-US" sz="1200" b="0" i="0" kern="1200" dirty="0" smtClean="0">
                <a:solidFill>
                  <a:schemeClr val="tx1"/>
                </a:solidFill>
                <a:effectLst/>
                <a:latin typeface="+mn-lt"/>
                <a:ea typeface="+mn-ea"/>
                <a:cs typeface="+mn-cs"/>
              </a:rPr>
              <a:t>, watch</a:t>
            </a:r>
            <a:r>
              <a:rPr lang="en-US" sz="1200" b="0" i="0" kern="1200" baseline="0" dirty="0" smtClean="0">
                <a:solidFill>
                  <a:schemeClr val="tx1"/>
                </a:solidFill>
                <a:effectLst/>
                <a:latin typeface="+mn-lt"/>
                <a:ea typeface="+mn-ea"/>
                <a:cs typeface="+mn-cs"/>
              </a:rPr>
              <a:t> the PBS Nova series “Rise of the Hackers”</a:t>
            </a:r>
            <a:endParaRPr lang="en-US"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74</a:t>
            </a:fld>
            <a:endParaRPr lang="en-US"/>
          </a:p>
        </p:txBody>
      </p:sp>
    </p:spTree>
    <p:extLst>
      <p:ext uri="{BB962C8B-B14F-4D97-AF65-F5344CB8AC3E}">
        <p14:creationId xmlns:p14="http://schemas.microsoft.com/office/powerpoint/2010/main" val="3816554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78</a:t>
            </a:fld>
            <a:endParaRPr lang="en-US"/>
          </a:p>
        </p:txBody>
      </p:sp>
    </p:spTree>
    <p:extLst>
      <p:ext uri="{BB962C8B-B14F-4D97-AF65-F5344CB8AC3E}">
        <p14:creationId xmlns:p14="http://schemas.microsoft.com/office/powerpoint/2010/main" val="1824305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Managing Risk the quicker the recovery time the higher the cost.</a:t>
            </a:r>
          </a:p>
          <a:p>
            <a:r>
              <a:rPr lang="en-US" dirty="0" smtClean="0"/>
              <a:t>Dual sites</a:t>
            </a:r>
            <a:r>
              <a:rPr lang="en-US" baseline="0" dirty="0" smtClean="0"/>
              <a:t> and global failover will COST an organization</a:t>
            </a:r>
            <a:endParaRPr lang="en-US"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81</a:t>
            </a:fld>
            <a:endParaRPr lang="en-US"/>
          </a:p>
        </p:txBody>
      </p:sp>
    </p:spTree>
    <p:extLst>
      <p:ext uri="{BB962C8B-B14F-4D97-AF65-F5344CB8AC3E}">
        <p14:creationId xmlns:p14="http://schemas.microsoft.com/office/powerpoint/2010/main" val="937579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Risk Acceptance:</a:t>
            </a:r>
            <a:r>
              <a:rPr lang="en-US" baseline="0" dirty="0" smtClean="0"/>
              <a:t> I build a data center in California where it is prone to earthquakes</a:t>
            </a:r>
          </a:p>
          <a:p>
            <a:r>
              <a:rPr lang="en-US" baseline="0" dirty="0" smtClean="0"/>
              <a:t>Risk Avoidance:  I avoid California because of earthquakes and never build my data center there or move it from CA.</a:t>
            </a:r>
          </a:p>
          <a:p>
            <a:r>
              <a:rPr lang="en-US" baseline="0" dirty="0" smtClean="0"/>
              <a:t>Risk Limitation: I build my data center in California, but below my data center I build infrastructure that can withstand an earthquake</a:t>
            </a:r>
          </a:p>
          <a:p>
            <a:r>
              <a:rPr lang="en-US" baseline="0" dirty="0" smtClean="0"/>
              <a:t>Risk Transference: I outsource my data center risk to cloud service provider to handle because I am not an IT shop. I am a retailer</a:t>
            </a:r>
            <a:endParaRPr lang="en-US"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82</a:t>
            </a:fld>
            <a:endParaRPr lang="en-US"/>
          </a:p>
        </p:txBody>
      </p:sp>
    </p:spTree>
    <p:extLst>
      <p:ext uri="{BB962C8B-B14F-4D97-AF65-F5344CB8AC3E}">
        <p14:creationId xmlns:p14="http://schemas.microsoft.com/office/powerpoint/2010/main" val="2807990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F36F1-B4AA-4322-A082-31F9B67E8CB8}" type="slidenum">
              <a:rPr lang="en-US" smtClean="0"/>
              <a:pPr/>
              <a:t>6</a:t>
            </a:fld>
            <a:endParaRPr lang="en-US"/>
          </a:p>
        </p:txBody>
      </p:sp>
    </p:spTree>
    <p:extLst>
      <p:ext uri="{BB962C8B-B14F-4D97-AF65-F5344CB8AC3E}">
        <p14:creationId xmlns:p14="http://schemas.microsoft.com/office/powerpoint/2010/main" val="1203925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1122" indent="-288893" eaLnBrk="0" hangingPunct="0">
              <a:defRPr>
                <a:solidFill>
                  <a:schemeClr val="tx1"/>
                </a:solidFill>
                <a:latin typeface="Arial" charset="0"/>
              </a:defRPr>
            </a:lvl2pPr>
            <a:lvl3pPr marL="1155573" indent="-231115" eaLnBrk="0" hangingPunct="0">
              <a:defRPr>
                <a:solidFill>
                  <a:schemeClr val="tx1"/>
                </a:solidFill>
                <a:latin typeface="Arial" charset="0"/>
              </a:defRPr>
            </a:lvl3pPr>
            <a:lvl4pPr marL="1617802" indent="-231115" eaLnBrk="0" hangingPunct="0">
              <a:defRPr>
                <a:solidFill>
                  <a:schemeClr val="tx1"/>
                </a:solidFill>
                <a:latin typeface="Arial" charset="0"/>
              </a:defRPr>
            </a:lvl4pPr>
            <a:lvl5pPr marL="2080031" indent="-231115" eaLnBrk="0" hangingPunct="0">
              <a:defRPr>
                <a:solidFill>
                  <a:schemeClr val="tx1"/>
                </a:solidFill>
                <a:latin typeface="Arial" charset="0"/>
              </a:defRPr>
            </a:lvl5pPr>
            <a:lvl6pPr marL="2542261" indent="-231115" eaLnBrk="0" fontAlgn="base" hangingPunct="0">
              <a:spcBef>
                <a:spcPct val="0"/>
              </a:spcBef>
              <a:spcAft>
                <a:spcPct val="0"/>
              </a:spcAft>
              <a:defRPr>
                <a:solidFill>
                  <a:schemeClr val="tx1"/>
                </a:solidFill>
                <a:latin typeface="Arial" charset="0"/>
              </a:defRPr>
            </a:lvl6pPr>
            <a:lvl7pPr marL="3004490" indent="-231115" eaLnBrk="0" fontAlgn="base" hangingPunct="0">
              <a:spcBef>
                <a:spcPct val="0"/>
              </a:spcBef>
              <a:spcAft>
                <a:spcPct val="0"/>
              </a:spcAft>
              <a:defRPr>
                <a:solidFill>
                  <a:schemeClr val="tx1"/>
                </a:solidFill>
                <a:latin typeface="Arial" charset="0"/>
              </a:defRPr>
            </a:lvl7pPr>
            <a:lvl8pPr marL="3466719" indent="-231115" eaLnBrk="0" fontAlgn="base" hangingPunct="0">
              <a:spcBef>
                <a:spcPct val="0"/>
              </a:spcBef>
              <a:spcAft>
                <a:spcPct val="0"/>
              </a:spcAft>
              <a:defRPr>
                <a:solidFill>
                  <a:schemeClr val="tx1"/>
                </a:solidFill>
                <a:latin typeface="Arial" charset="0"/>
              </a:defRPr>
            </a:lvl8pPr>
            <a:lvl9pPr marL="3928948" indent="-231115" eaLnBrk="0" fontAlgn="base" hangingPunct="0">
              <a:spcBef>
                <a:spcPct val="0"/>
              </a:spcBef>
              <a:spcAft>
                <a:spcPct val="0"/>
              </a:spcAft>
              <a:defRPr>
                <a:solidFill>
                  <a:schemeClr val="tx1"/>
                </a:solidFill>
                <a:latin typeface="Arial" charset="0"/>
              </a:defRPr>
            </a:lvl9pPr>
          </a:lstStyle>
          <a:p>
            <a:pPr eaLnBrk="1" hangingPunct="1"/>
            <a:fld id="{F273D856-38D0-4CB2-AF3D-06DF1BE5A255}" type="slidenum">
              <a:rPr lang="en-US">
                <a:solidFill>
                  <a:prstClr val="black"/>
                </a:solidFill>
              </a:rPr>
              <a:pPr eaLnBrk="1" hangingPunct="1"/>
              <a:t>89</a:t>
            </a:fld>
            <a:endParaRPr lang="en-US">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1122" indent="-288893" eaLnBrk="0" hangingPunct="0">
              <a:defRPr>
                <a:solidFill>
                  <a:schemeClr val="tx1"/>
                </a:solidFill>
                <a:latin typeface="Arial" charset="0"/>
              </a:defRPr>
            </a:lvl2pPr>
            <a:lvl3pPr marL="1155573" indent="-231115" eaLnBrk="0" hangingPunct="0">
              <a:defRPr>
                <a:solidFill>
                  <a:schemeClr val="tx1"/>
                </a:solidFill>
                <a:latin typeface="Arial" charset="0"/>
              </a:defRPr>
            </a:lvl3pPr>
            <a:lvl4pPr marL="1617802" indent="-231115" eaLnBrk="0" hangingPunct="0">
              <a:defRPr>
                <a:solidFill>
                  <a:schemeClr val="tx1"/>
                </a:solidFill>
                <a:latin typeface="Arial" charset="0"/>
              </a:defRPr>
            </a:lvl4pPr>
            <a:lvl5pPr marL="2080031" indent="-231115" eaLnBrk="0" hangingPunct="0">
              <a:defRPr>
                <a:solidFill>
                  <a:schemeClr val="tx1"/>
                </a:solidFill>
                <a:latin typeface="Arial" charset="0"/>
              </a:defRPr>
            </a:lvl5pPr>
            <a:lvl6pPr marL="2542261" indent="-231115" eaLnBrk="0" fontAlgn="base" hangingPunct="0">
              <a:spcBef>
                <a:spcPct val="0"/>
              </a:spcBef>
              <a:spcAft>
                <a:spcPct val="0"/>
              </a:spcAft>
              <a:defRPr>
                <a:solidFill>
                  <a:schemeClr val="tx1"/>
                </a:solidFill>
                <a:latin typeface="Arial" charset="0"/>
              </a:defRPr>
            </a:lvl6pPr>
            <a:lvl7pPr marL="3004490" indent="-231115" eaLnBrk="0" fontAlgn="base" hangingPunct="0">
              <a:spcBef>
                <a:spcPct val="0"/>
              </a:spcBef>
              <a:spcAft>
                <a:spcPct val="0"/>
              </a:spcAft>
              <a:defRPr>
                <a:solidFill>
                  <a:schemeClr val="tx1"/>
                </a:solidFill>
                <a:latin typeface="Arial" charset="0"/>
              </a:defRPr>
            </a:lvl7pPr>
            <a:lvl8pPr marL="3466719" indent="-231115" eaLnBrk="0" fontAlgn="base" hangingPunct="0">
              <a:spcBef>
                <a:spcPct val="0"/>
              </a:spcBef>
              <a:spcAft>
                <a:spcPct val="0"/>
              </a:spcAft>
              <a:defRPr>
                <a:solidFill>
                  <a:schemeClr val="tx1"/>
                </a:solidFill>
                <a:latin typeface="Arial" charset="0"/>
              </a:defRPr>
            </a:lvl8pPr>
            <a:lvl9pPr marL="3928948" indent="-231115" eaLnBrk="0" fontAlgn="base" hangingPunct="0">
              <a:spcBef>
                <a:spcPct val="0"/>
              </a:spcBef>
              <a:spcAft>
                <a:spcPct val="0"/>
              </a:spcAft>
              <a:defRPr>
                <a:solidFill>
                  <a:schemeClr val="tx1"/>
                </a:solidFill>
                <a:latin typeface="Arial" charset="0"/>
              </a:defRPr>
            </a:lvl9pPr>
          </a:lstStyle>
          <a:p>
            <a:pPr eaLnBrk="1" hangingPunct="1"/>
            <a:fld id="{C6615C4A-64D2-4B83-A7B3-77C7879AFE5F}" type="slidenum">
              <a:rPr lang="en-US" smtClean="0"/>
              <a:pPr eaLnBrk="1" hangingPunct="1"/>
              <a:t>90</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98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1181100" y="696913"/>
            <a:ext cx="4649788" cy="3486150"/>
          </a:xfrm>
          <a:ln/>
        </p:spPr>
      </p:sp>
      <p:sp>
        <p:nvSpPr>
          <p:cNvPr id="30723" name="Rectangle 3"/>
          <p:cNvSpPr>
            <a:spLocks noGrp="1" noChangeArrowheads="1"/>
          </p:cNvSpPr>
          <p:nvPr>
            <p:ph type="body" idx="1"/>
          </p:nvPr>
        </p:nvSpPr>
        <p:spPr>
          <a:xfrm>
            <a:off x="701360" y="4416108"/>
            <a:ext cx="5607684" cy="418242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eaLnBrk="1" hangingPunct="1"/>
            <a:endParaRPr lang="en-GB"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en-US" dirty="0" smtClean="0"/>
              <a:t>In terms of what's happening in the market, the first thing is that datacenters are becoming a lot more dense.  The kilowatts per rack has gone up quite dramatically in recent years and the trend is continuing. As you move to blade servers, you have more dense form factors that consume more power. One customer, an executive, went down to the datacenter because he heard from his IT department that it was full. But, it turns out, the datacenter is only half physically full (from a facility and space standpoint), but has no more electrical power.  </a:t>
            </a:r>
          </a:p>
          <a:p>
            <a:endParaRPr lang="en-US" dirty="0" smtClean="0"/>
          </a:p>
          <a:p>
            <a:r>
              <a:rPr lang="en-US" dirty="0" smtClean="0"/>
              <a:t>This risk of customers running out of power in the datacenter is real. In fact, Gartner said that 50% of companies would face this situation by this year.  Many companies are making a datacenter refresh decision based solely on power/ cooling and space considerations.</a:t>
            </a:r>
          </a:p>
          <a:p>
            <a:endParaRPr lang="en-US" dirty="0" smtClean="0"/>
          </a:p>
          <a:p>
            <a:r>
              <a:rPr lang="en-US" dirty="0" smtClean="0"/>
              <a:t>In terms of energy, the first thing you hear today from customers is about reducing costs.  Traditionally, we've been able to ignore costs on energy for some time because Facilities was paying the bill (IT wasn't accountable for the energy bill).  But in the next couple of years, this is going to change. There's going to be accountability, and as a result, there will be a more holistic view of the costs of deploying a new application. This will include calculating in the facilities cost, which can be four or five times the cost of the IT infrastructure.</a:t>
            </a:r>
            <a:endParaRPr lang="en-US" dirty="0" smtClean="0">
              <a:cs typeface="Times New Roman" pitchFamily="18" charset="0"/>
            </a:endParaRPr>
          </a:p>
          <a:p>
            <a:endParaRPr lang="en-US" dirty="0" smtClean="0"/>
          </a:p>
          <a:p>
            <a:r>
              <a:rPr lang="en-US" dirty="0" smtClean="0"/>
              <a:t>Recently, there's a lot more awareness of what's happening in the datacenter from an environmental perspective.  Governments are starting to get involved in the regulation of carbon emissions and so there's a big risk that companies, if they don't do this proactively, will be forced to do it.  </a:t>
            </a:r>
          </a:p>
          <a:p>
            <a:endParaRPr lang="en-US" dirty="0" smtClean="0"/>
          </a:p>
          <a:p>
            <a:r>
              <a:rPr lang="en-US" dirty="0" smtClean="0"/>
              <a:t>Perhaps more interestingly, there's an opportunity to leverage a Green Datacenter for differentiation purposes.  Companies that proactively do this not only reap financial advantages, but also corporate goodwill, as responsible and progressive companies that will attract the best talent available.</a:t>
            </a:r>
          </a:p>
          <a:p>
            <a:endParaRPr lang="en-US" dirty="0" smtClean="0"/>
          </a:p>
          <a:p>
            <a:endParaRPr lang="en-US" dirty="0" smtClean="0"/>
          </a:p>
          <a:p>
            <a:endParaRPr lang="en-US" dirty="0" smtClean="0"/>
          </a:p>
        </p:txBody>
      </p:sp>
      <p:sp>
        <p:nvSpPr>
          <p:cNvPr id="4" name="Slide Number Placeholder 3"/>
          <p:cNvSpPr>
            <a:spLocks noGrp="1"/>
          </p:cNvSpPr>
          <p:nvPr>
            <p:ph type="sldNum" sz="quarter" idx="5"/>
          </p:nvPr>
        </p:nvSpPr>
        <p:spPr/>
        <p:txBody>
          <a:bodyPr/>
          <a:lstStyle/>
          <a:p>
            <a:pPr>
              <a:defRPr/>
            </a:pPr>
            <a:fld id="{139E1319-DDB8-47B5-9629-91FB049EA6C5}" type="slidenum">
              <a:rPr lang="en-US" altLang="en-US" smtClean="0"/>
              <a:pPr>
                <a:defRPr/>
              </a:pPr>
              <a:t>110</a:t>
            </a:fld>
            <a:endParaRPr lang="en-US"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hape 4"/>
          <p:cNvSpPr txBox="1">
            <a:spLocks noGrp="1" noChangeArrowheads="1"/>
          </p:cNvSpPr>
          <p:nvPr/>
        </p:nvSpPr>
        <p:spPr bwMode="auto">
          <a:xfrm>
            <a:off x="3971183" y="8830628"/>
            <a:ext cx="3037628"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4" rIns="92409" bIns="46204" anchor="b"/>
          <a:lstStyle>
            <a:lvl1pPr defTabSz="930275" eaLnBrk="0" hangingPunct="0">
              <a:defRPr>
                <a:solidFill>
                  <a:schemeClr val="tx1"/>
                </a:solidFill>
                <a:latin typeface="Arial" pitchFamily="34" charset="0"/>
                <a:cs typeface="Arial" pitchFamily="34" charset="0"/>
              </a:defRPr>
            </a:lvl1pPr>
            <a:lvl2pPr marL="742950" indent="-285750" defTabSz="930275" eaLnBrk="0" hangingPunct="0">
              <a:defRPr>
                <a:solidFill>
                  <a:schemeClr val="tx1"/>
                </a:solidFill>
                <a:latin typeface="Arial" pitchFamily="34" charset="0"/>
                <a:cs typeface="Arial" pitchFamily="34" charset="0"/>
              </a:defRPr>
            </a:lvl2pPr>
            <a:lvl3pPr marL="1143000" indent="-228600" defTabSz="930275" eaLnBrk="0" hangingPunct="0">
              <a:defRPr>
                <a:solidFill>
                  <a:schemeClr val="tx1"/>
                </a:solidFill>
                <a:latin typeface="Arial" pitchFamily="34" charset="0"/>
                <a:cs typeface="Arial" pitchFamily="34" charset="0"/>
              </a:defRPr>
            </a:lvl3pPr>
            <a:lvl4pPr marL="1600200" indent="-228600" defTabSz="930275" eaLnBrk="0" hangingPunct="0">
              <a:defRPr>
                <a:solidFill>
                  <a:schemeClr val="tx1"/>
                </a:solidFill>
                <a:latin typeface="Arial" pitchFamily="34" charset="0"/>
                <a:cs typeface="Arial" pitchFamily="34" charset="0"/>
              </a:defRPr>
            </a:lvl4pPr>
            <a:lvl5pPr marL="2057400" indent="-228600" defTabSz="930275" eaLnBrk="0" hangingPunct="0">
              <a:defRPr>
                <a:solidFill>
                  <a:schemeClr val="tx1"/>
                </a:solidFill>
                <a:latin typeface="Arial" pitchFamily="34" charset="0"/>
                <a:cs typeface="Arial" pitchFamily="34" charset="0"/>
              </a:defRPr>
            </a:lvl5pPr>
            <a:lvl6pPr marL="2514600" indent="-228600" defTabSz="9302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302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302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30275" eaLnBrk="0" fontAlgn="base" hangingPunct="0">
              <a:spcBef>
                <a:spcPct val="0"/>
              </a:spcBef>
              <a:spcAft>
                <a:spcPct val="0"/>
              </a:spcAft>
              <a:defRPr>
                <a:solidFill>
                  <a:schemeClr val="tx1"/>
                </a:solidFill>
                <a:latin typeface="Arial" pitchFamily="34" charset="0"/>
                <a:cs typeface="Arial" pitchFamily="34" charset="0"/>
              </a:defRPr>
            </a:lvl9pPr>
          </a:lstStyle>
          <a:p>
            <a:pPr algn="r"/>
            <a:fld id="{3B8B7ABC-8F40-420A-9476-4E5A6D9D254E}" type="slidenum">
              <a:rPr lang="en-US" sz="1200">
                <a:latin typeface="Times New Roman" pitchFamily="18" charset="0"/>
              </a:rPr>
              <a:pPr algn="r"/>
              <a:t>113</a:t>
            </a:fld>
            <a:endParaRPr lang="en-US" sz="1200">
              <a:latin typeface="Times New Roman" pitchFamily="18" charset="0"/>
            </a:endParaRPr>
          </a:p>
        </p:txBody>
      </p:sp>
      <p:sp>
        <p:nvSpPr>
          <p:cNvPr id="37891" name="Rectangle 274433"/>
          <p:cNvSpPr>
            <a:spLocks noGrp="1" noRot="1" noChangeAspect="1" noChangeArrowheads="1" noTextEdit="1"/>
          </p:cNvSpPr>
          <p:nvPr>
            <p:ph type="sldImg"/>
          </p:nvPr>
        </p:nvSpPr>
        <p:spPr>
          <a:ln w="9525" cap="flat" algn="ctr">
            <a:headEnd type="none" w="med" len="med"/>
            <a:tailEnd type="none" w="med" len="med"/>
          </a:ln>
        </p:spPr>
      </p:sp>
      <p:sp>
        <p:nvSpPr>
          <p:cNvPr id="37892" name="Rectangle 274434"/>
          <p:cNvSpPr>
            <a:spLocks noGrp="1" noChangeArrowheads="1"/>
          </p:cNvSpPr>
          <p:nvPr>
            <p:ph type="body" idx="1"/>
          </p:nvPr>
        </p:nvSpPr>
        <p:spPr>
          <a:xfrm>
            <a:off x="699770" y="4416110"/>
            <a:ext cx="5610864" cy="41840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409" tIns="46204" rIns="92409" bIns="46204"/>
          <a:lstStyle/>
          <a:p>
            <a:r>
              <a:rPr lang="en-US" sz="1000" dirty="0">
                <a:latin typeface="Times New Roman" pitchFamily="18" charset="0"/>
              </a:rPr>
              <a:t>Let’s look at a real life customer example</a:t>
            </a:r>
            <a:r>
              <a:rPr lang="en-US" sz="1000" dirty="0" smtClean="0">
                <a:latin typeface="Times New Roman" pitchFamily="18" charset="0"/>
              </a:rPr>
              <a:t>:</a:t>
            </a:r>
            <a:endParaRPr lang="en-US" sz="1000" dirty="0">
              <a:latin typeface="Times New Roman" pitchFamily="18" charset="0"/>
            </a:endParaRPr>
          </a:p>
          <a:p>
            <a:r>
              <a:rPr lang="en-US" sz="1000" dirty="0">
                <a:latin typeface="Times New Roman" pitchFamily="18" charset="0"/>
              </a:rPr>
              <a:t>In 2003, the IT service arm of a leading North American energy company started a consolidation project, using VMware Infrastructure as the primary vehicle for achieving this.</a:t>
            </a:r>
          </a:p>
          <a:p>
            <a:r>
              <a:rPr lang="en-US" sz="1000" dirty="0">
                <a:latin typeface="Times New Roman" pitchFamily="18" charset="0"/>
              </a:rPr>
              <a:t>The customer had 1000+ x86 industry standard servers, </a:t>
            </a:r>
          </a:p>
          <a:p>
            <a:r>
              <a:rPr lang="en-US" sz="1000" dirty="0">
                <a:latin typeface="Times New Roman" pitchFamily="18" charset="0"/>
              </a:rPr>
              <a:t>	- &gt;100 SQL servers</a:t>
            </a:r>
          </a:p>
          <a:p>
            <a:r>
              <a:rPr lang="en-US" sz="1000" dirty="0">
                <a:latin typeface="Times New Roman" pitchFamily="18" charset="0"/>
              </a:rPr>
              <a:t>	- Lotus notes mail servers</a:t>
            </a:r>
          </a:p>
          <a:p>
            <a:r>
              <a:rPr lang="en-US" sz="1000" dirty="0">
                <a:latin typeface="Times New Roman" pitchFamily="18" charset="0"/>
              </a:rPr>
              <a:t>	- Citrix servers</a:t>
            </a:r>
          </a:p>
          <a:p>
            <a:r>
              <a:rPr lang="en-US" sz="1000" dirty="0">
                <a:latin typeface="Times New Roman" pitchFamily="18" charset="0"/>
              </a:rPr>
              <a:t>	- Lots of Line of Business applications</a:t>
            </a:r>
          </a:p>
          <a:p>
            <a:endParaRPr lang="en-US" sz="1000" dirty="0">
              <a:latin typeface="Times New Roman" pitchFamily="18" charset="0"/>
            </a:endParaRPr>
          </a:p>
          <a:p>
            <a:r>
              <a:rPr lang="en-US" sz="1000" dirty="0">
                <a:latin typeface="Times New Roman" pitchFamily="18" charset="0"/>
              </a:rPr>
              <a:t>Using VMware as the primary system infrastructure strategy capability, they ended with 80, 8-socket capable IBM x440 servers, a 12 to 1 reduction.</a:t>
            </a:r>
          </a:p>
          <a:p>
            <a:endParaRPr lang="en-US" sz="1000" dirty="0" smtClean="0">
              <a:latin typeface="Times New Roman" pitchFamily="18" charset="0"/>
            </a:endParaRPr>
          </a:p>
          <a:p>
            <a:r>
              <a:rPr lang="en-US" sz="1000" dirty="0" smtClean="0">
                <a:latin typeface="Times New Roman" pitchFamily="18" charset="0"/>
              </a:rPr>
              <a:t>What </a:t>
            </a:r>
            <a:r>
              <a:rPr lang="en-US" sz="1000" dirty="0">
                <a:latin typeface="Times New Roman" pitchFamily="18" charset="0"/>
              </a:rPr>
              <a:t>is interesting is how consolidation has affected their infrastructure beyond the reduced server count.</a:t>
            </a:r>
          </a:p>
          <a:p>
            <a:endParaRPr lang="en-US" sz="1000" dirty="0" smtClean="0">
              <a:latin typeface="Times New Roman" pitchFamily="18" charset="0"/>
            </a:endParaRPr>
          </a:p>
          <a:p>
            <a:r>
              <a:rPr lang="en-US" sz="1000" dirty="0" smtClean="0">
                <a:latin typeface="Times New Roman" pitchFamily="18" charset="0"/>
              </a:rPr>
              <a:t>Virtualization </a:t>
            </a:r>
            <a:r>
              <a:rPr lang="en-US" sz="1000" dirty="0">
                <a:latin typeface="Times New Roman" pitchFamily="18" charset="0"/>
              </a:rPr>
              <a:t>based consolidation not only affects the servers that are consolidated, but raises the quality and service levels of everything around it, including storage, network and facilities.  Specifically in this project.</a:t>
            </a:r>
          </a:p>
          <a:p>
            <a:r>
              <a:rPr lang="en-US" sz="1000" dirty="0">
                <a:latin typeface="Times New Roman" pitchFamily="18" charset="0"/>
              </a:rPr>
              <a:t> Consolidation of Storage: moved from </a:t>
            </a:r>
            <a:r>
              <a:rPr lang="en-US" sz="1000" dirty="0" err="1">
                <a:latin typeface="Times New Roman" pitchFamily="18" charset="0"/>
              </a:rPr>
              <a:t>silo’d</a:t>
            </a:r>
            <a:r>
              <a:rPr lang="en-US" sz="1000" dirty="0">
                <a:latin typeface="Times New Roman" pitchFamily="18" charset="0"/>
              </a:rPr>
              <a:t> direct attached storage to highly available Tiered </a:t>
            </a:r>
            <a:r>
              <a:rPr lang="en-US" sz="1000" dirty="0" smtClean="0">
                <a:latin typeface="Times New Roman" pitchFamily="18" charset="0"/>
              </a:rPr>
              <a:t>Storage, specifically a Hitachi SAN</a:t>
            </a:r>
          </a:p>
          <a:p>
            <a:r>
              <a:rPr lang="en-US" sz="1000" dirty="0" smtClean="0">
                <a:latin typeface="Times New Roman" pitchFamily="18" charset="0"/>
              </a:rPr>
              <a:t> A 10:1  consolidation of network ports, or in the words of the customer “from spaghetti wiring to world class datacenter.”</a:t>
            </a:r>
          </a:p>
          <a:p>
            <a:r>
              <a:rPr lang="en-US" sz="1000" dirty="0" smtClean="0">
                <a:latin typeface="Times New Roman" pitchFamily="18" charset="0"/>
              </a:rPr>
              <a:t> </a:t>
            </a:r>
            <a:r>
              <a:rPr lang="en-US" sz="1000" dirty="0">
                <a:latin typeface="Times New Roman" pitchFamily="18" charset="0"/>
              </a:rPr>
              <a:t>Dramatic power savings and cost avoidance on the facilities and hardware infrastructure. </a:t>
            </a:r>
          </a:p>
          <a:p>
            <a:endParaRPr lang="en-US" sz="1000" dirty="0">
              <a:latin typeface="Times New Roman" pitchFamily="18" charset="0"/>
            </a:endParaRPr>
          </a:p>
          <a:p>
            <a:r>
              <a:rPr lang="en-US" dirty="0" smtClean="0"/>
              <a:t>The main point is at the bottom: the real estate piece. In the U.S. the average cost of building out new space is $1,000 per square foot.  So these can be hundreds of millions of dollars that you're spending in new space. The value of deferring or altogether avoiding that expense garners executive attention. It is a real and tangible savings.</a:t>
            </a:r>
            <a:endParaRPr lang="en-US" sz="1000" dirty="0">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en-US" sz="1600" dirty="0"/>
              <a:t>Your IT </a:t>
            </a:r>
            <a:r>
              <a:rPr lang="en-US" sz="1600" dirty="0" smtClean="0"/>
              <a:t>server load </a:t>
            </a:r>
            <a:r>
              <a:rPr lang="en-US" sz="1600" dirty="0"/>
              <a:t>is dynamic.  It's always changing based on market or corporate situations, whether through acquisition or growth.  </a:t>
            </a:r>
          </a:p>
          <a:p>
            <a:endParaRPr lang="en-US" sz="1600" dirty="0"/>
          </a:p>
          <a:p>
            <a:r>
              <a:rPr lang="en-US" sz="1600" dirty="0"/>
              <a:t>As a result, it's really about continuous right-sizing IT infrastructure, server, storage and networking.  We're doing this across the datacenter and doing it in real time.  We want to dynamically match the compute requirements to the energy supply.  You only want to be using as much energy as you need to meet service levels that your business and your users require.</a:t>
            </a:r>
          </a:p>
          <a:p>
            <a:endParaRPr 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1171575" y="685800"/>
            <a:ext cx="4681538" cy="3509963"/>
          </a:xfrm>
          <a:ln/>
        </p:spPr>
      </p:sp>
      <p:sp>
        <p:nvSpPr>
          <p:cNvPr id="41987" name="Rectangle 3"/>
          <p:cNvSpPr>
            <a:spLocks noGrp="1" noChangeArrowheads="1"/>
          </p:cNvSpPr>
          <p:nvPr>
            <p:ph type="body" idx="1"/>
          </p:nvPr>
        </p:nvSpPr>
        <p:spPr>
          <a:xfrm>
            <a:off x="917650" y="4425648"/>
            <a:ext cx="5189413" cy="41967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NAS </a:t>
            </a:r>
            <a:r>
              <a:rPr lang="en-US" sz="1200" b="1" i="0" kern="1200" dirty="0" err="1" smtClean="0">
                <a:solidFill>
                  <a:schemeClr val="tx1"/>
                </a:solidFill>
                <a:latin typeface="+mn-lt"/>
                <a:ea typeface="+mn-ea"/>
                <a:cs typeface="+mn-cs"/>
              </a:rPr>
              <a:t>vs</a:t>
            </a:r>
            <a:r>
              <a:rPr lang="en-US" sz="1200" b="1" i="0" kern="1200" dirty="0" smtClean="0">
                <a:solidFill>
                  <a:schemeClr val="tx1"/>
                </a:solidFill>
                <a:latin typeface="+mn-lt"/>
                <a:ea typeface="+mn-ea"/>
                <a:cs typeface="+mn-cs"/>
              </a:rPr>
              <a:t> SAN</a:t>
            </a:r>
          </a:p>
          <a:p>
            <a:r>
              <a:rPr lang="en-US" sz="1200" b="0" i="0" kern="1200" dirty="0" smtClean="0">
                <a:solidFill>
                  <a:schemeClr val="tx1"/>
                </a:solidFill>
                <a:latin typeface="+mn-lt"/>
                <a:ea typeface="+mn-ea"/>
                <a:cs typeface="+mn-cs"/>
              </a:rPr>
              <a:t>NAS provides both storage and a </a:t>
            </a:r>
            <a:r>
              <a:rPr lang="en-US" sz="1200" b="0" i="0" u="none" strike="noStrike" kern="1200" dirty="0" smtClean="0">
                <a:solidFill>
                  <a:schemeClr val="tx1"/>
                </a:solidFill>
                <a:latin typeface="+mn-lt"/>
                <a:ea typeface="+mn-ea"/>
                <a:cs typeface="+mn-cs"/>
              </a:rPr>
              <a:t>file system</a:t>
            </a:r>
            <a:r>
              <a:rPr lang="en-US" sz="1200" b="0" i="0" kern="1200" dirty="0" smtClean="0">
                <a:solidFill>
                  <a:schemeClr val="tx1"/>
                </a:solidFill>
                <a:latin typeface="+mn-lt"/>
                <a:ea typeface="+mn-ea"/>
                <a:cs typeface="+mn-cs"/>
              </a:rPr>
              <a:t>. This is often contrasted with SAN (</a:t>
            </a:r>
            <a:r>
              <a:rPr lang="en-US" sz="1200" b="0" i="0" u="none" strike="noStrike" kern="1200" dirty="0" smtClean="0">
                <a:solidFill>
                  <a:schemeClr val="tx1"/>
                </a:solidFill>
                <a:latin typeface="+mn-lt"/>
                <a:ea typeface="+mn-ea"/>
                <a:cs typeface="+mn-cs"/>
              </a:rPr>
              <a:t>Storage Area Network</a:t>
            </a:r>
            <a:r>
              <a:rPr lang="en-US" sz="1200" b="0" i="0" kern="1200" dirty="0" smtClean="0">
                <a:solidFill>
                  <a:schemeClr val="tx1"/>
                </a:solidFill>
                <a:latin typeface="+mn-lt"/>
                <a:ea typeface="+mn-ea"/>
                <a:cs typeface="+mn-cs"/>
              </a:rPr>
              <a:t>), which provides only block-based storage and leaves file system concerns on the "client" side. SAN protocols are </a:t>
            </a:r>
            <a:r>
              <a:rPr lang="en-US" sz="1200" b="0" i="0" u="none" strike="noStrike" kern="1200" dirty="0" smtClean="0">
                <a:solidFill>
                  <a:schemeClr val="tx1"/>
                </a:solidFill>
                <a:latin typeface="+mn-lt"/>
                <a:ea typeface="+mn-ea"/>
                <a:cs typeface="+mn-cs"/>
              </a:rPr>
              <a:t>SCSI</a:t>
            </a:r>
            <a:r>
              <a:rPr lang="en-US" sz="1200" b="0" i="0" kern="1200" dirty="0" smtClean="0">
                <a:solidFill>
                  <a:schemeClr val="tx1"/>
                </a:solidFill>
                <a:latin typeface="+mn-lt"/>
                <a:ea typeface="+mn-ea"/>
                <a:cs typeface="+mn-cs"/>
              </a:rPr>
              <a:t>, </a:t>
            </a:r>
            <a:r>
              <a:rPr lang="en-US" sz="1200" b="0" i="0" u="none" strike="noStrike" kern="1200" dirty="0" err="1" smtClean="0">
                <a:solidFill>
                  <a:schemeClr val="tx1"/>
                </a:solidFill>
                <a:latin typeface="+mn-lt"/>
                <a:ea typeface="+mn-ea"/>
                <a:cs typeface="+mn-cs"/>
              </a:rPr>
              <a:t>Fibre</a:t>
            </a:r>
            <a:r>
              <a:rPr lang="en-US" sz="1200" b="0" i="0" u="none" strike="noStrike" kern="1200" dirty="0" smtClean="0">
                <a:solidFill>
                  <a:schemeClr val="tx1"/>
                </a:solidFill>
                <a:latin typeface="+mn-lt"/>
                <a:ea typeface="+mn-ea"/>
                <a:cs typeface="+mn-cs"/>
              </a:rPr>
              <a:t> Channel</a:t>
            </a:r>
            <a:r>
              <a:rPr lang="en-US" sz="1200" b="0" i="0" kern="1200" dirty="0" smtClean="0">
                <a:solidFill>
                  <a:schemeClr val="tx1"/>
                </a:solidFill>
                <a:latin typeface="+mn-lt"/>
                <a:ea typeface="+mn-ea"/>
                <a:cs typeface="+mn-cs"/>
              </a:rPr>
              <a:t>, </a:t>
            </a:r>
            <a:r>
              <a:rPr lang="en-US" sz="1200" b="0" i="0" u="none" strike="noStrike" kern="1200" dirty="0" err="1" smtClean="0">
                <a:solidFill>
                  <a:schemeClr val="tx1"/>
                </a:solidFill>
                <a:latin typeface="+mn-lt"/>
                <a:ea typeface="+mn-ea"/>
                <a:cs typeface="+mn-cs"/>
              </a:rPr>
              <a:t>iSCSI</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ATA over Ethernet</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AoE</a:t>
            </a:r>
            <a:r>
              <a:rPr lang="en-US" sz="1200" b="0" i="0" kern="1200" dirty="0" smtClean="0">
                <a:solidFill>
                  <a:schemeClr val="tx1"/>
                </a:solidFill>
                <a:latin typeface="+mn-lt"/>
                <a:ea typeface="+mn-ea"/>
                <a:cs typeface="+mn-cs"/>
              </a:rPr>
              <a:t>), or </a:t>
            </a:r>
            <a:r>
              <a:rPr lang="en-US" sz="1200" b="0" i="0" u="none" strike="noStrike" kern="1200" dirty="0" err="1" smtClean="0">
                <a:solidFill>
                  <a:schemeClr val="tx1"/>
                </a:solidFill>
                <a:latin typeface="+mn-lt"/>
                <a:ea typeface="+mn-ea"/>
                <a:cs typeface="+mn-cs"/>
              </a:rPr>
              <a:t>HyperSCSI</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Despite their differences, SAN and NAS are not mutually exclusive, and may be combined as a </a:t>
            </a:r>
            <a:r>
              <a:rPr lang="en-US" sz="1200" b="0" i="0" u="none" strike="noStrike" kern="1200" dirty="0" smtClean="0">
                <a:solidFill>
                  <a:schemeClr val="tx1"/>
                </a:solidFill>
                <a:latin typeface="+mn-lt"/>
                <a:ea typeface="+mn-ea"/>
                <a:cs typeface="+mn-cs"/>
              </a:rPr>
              <a:t>SAN-NAS hybrid</a:t>
            </a:r>
            <a:r>
              <a:rPr lang="en-US" sz="1200" b="0" i="0" kern="1200" dirty="0" smtClean="0">
                <a:solidFill>
                  <a:schemeClr val="tx1"/>
                </a:solidFill>
                <a:latin typeface="+mn-lt"/>
                <a:ea typeface="+mn-ea"/>
                <a:cs typeface="+mn-cs"/>
              </a:rPr>
              <a:t>, offering both file-level protocols (NAS) and block-level protocols (SAN) from the same system. An example of this is </a:t>
            </a:r>
            <a:r>
              <a:rPr lang="en-US" sz="1200" b="0" i="0" u="none" strike="noStrike" kern="1200" dirty="0" err="1" smtClean="0">
                <a:solidFill>
                  <a:schemeClr val="tx1"/>
                </a:solidFill>
                <a:latin typeface="+mn-lt"/>
                <a:ea typeface="+mn-ea"/>
                <a:cs typeface="+mn-cs"/>
              </a:rPr>
              <a:t>Openfiler</a:t>
            </a:r>
            <a:r>
              <a:rPr lang="en-US" sz="1200" b="0" i="0" kern="1200" dirty="0" smtClean="0">
                <a:solidFill>
                  <a:schemeClr val="tx1"/>
                </a:solidFill>
                <a:latin typeface="+mn-lt"/>
                <a:ea typeface="+mn-ea"/>
                <a:cs typeface="+mn-cs"/>
              </a:rPr>
              <a:t>, a free software product running on Linux based systems.</a:t>
            </a:r>
          </a:p>
        </p:txBody>
      </p:sp>
      <p:sp>
        <p:nvSpPr>
          <p:cNvPr id="4" name="Slide Number Placeholder 3"/>
          <p:cNvSpPr>
            <a:spLocks noGrp="1"/>
          </p:cNvSpPr>
          <p:nvPr>
            <p:ph type="sldNum" sz="quarter" idx="10"/>
          </p:nvPr>
        </p:nvSpPr>
        <p:spPr/>
        <p:txBody>
          <a:bodyPr/>
          <a:lstStyle/>
          <a:p>
            <a:fld id="{4DE33FC1-37DC-48C0-9806-0853BA8BAFD3}" type="slidenum">
              <a:rPr lang="en-US" smtClean="0"/>
              <a:pPr/>
              <a:t>120</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121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7</a:t>
            </a:fld>
            <a:endParaRPr lang="en-US"/>
          </a:p>
        </p:txBody>
      </p:sp>
    </p:spTree>
    <p:extLst>
      <p:ext uri="{BB962C8B-B14F-4D97-AF65-F5344CB8AC3E}">
        <p14:creationId xmlns:p14="http://schemas.microsoft.com/office/powerpoint/2010/main" val="3623977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With one-to-one persistent VDI, each desktop runs from a separate </a:t>
            </a:r>
            <a:r>
              <a:rPr lang="en-US" sz="1200" b="0" i="0" u="none" strike="noStrike" kern="1200" dirty="0" smtClean="0">
                <a:solidFill>
                  <a:schemeClr val="tx1"/>
                </a:solidFill>
                <a:effectLst/>
                <a:latin typeface="+mn-lt"/>
                <a:ea typeface="+mn-ea"/>
                <a:cs typeface="+mn-cs"/>
              </a:rPr>
              <a:t>disk image</a:t>
            </a:r>
            <a:r>
              <a:rPr lang="en-US" sz="1200" b="0" i="0" kern="1200" dirty="0" smtClean="0">
                <a:solidFill>
                  <a:schemeClr val="tx1"/>
                </a:solidFill>
                <a:effectLst/>
                <a:latin typeface="+mn-lt"/>
                <a:ea typeface="+mn-ea"/>
                <a:cs typeface="+mn-cs"/>
              </a:rPr>
              <a:t>. The user's settings are saved and appear each time at login. These types of desktops allow for more </a:t>
            </a:r>
            <a:r>
              <a:rPr lang="en-US" sz="1200" b="0" i="0" u="none" strike="noStrike" kern="1200" dirty="0" smtClean="0">
                <a:solidFill>
                  <a:schemeClr val="tx1"/>
                </a:solidFill>
                <a:effectLst/>
                <a:latin typeface="+mn-lt"/>
                <a:ea typeface="+mn-ea"/>
                <a:cs typeface="+mn-cs"/>
              </a:rPr>
              <a:t>personalization</a:t>
            </a:r>
            <a:r>
              <a:rPr lang="en-US" sz="1200" b="0" i="0" kern="1200" dirty="0" smtClean="0">
                <a:solidFill>
                  <a:schemeClr val="tx1"/>
                </a:solidFill>
                <a:effectLst/>
                <a:latin typeface="+mn-lt"/>
                <a:ea typeface="+mn-ea"/>
                <a:cs typeface="+mn-cs"/>
              </a:rPr>
              <a:t>, but they require more storage and backup than </a:t>
            </a:r>
            <a:r>
              <a:rPr lang="en-US" sz="1200" b="0" i="0" kern="1200" dirty="0" err="1" smtClean="0">
                <a:solidFill>
                  <a:schemeClr val="tx1"/>
                </a:solidFill>
                <a:effectLst/>
                <a:latin typeface="+mn-lt"/>
                <a:ea typeface="+mn-ea"/>
                <a:cs typeface="+mn-cs"/>
              </a:rPr>
              <a:t>nonpersistent</a:t>
            </a:r>
            <a:r>
              <a:rPr lang="en-US" sz="1200" b="0" i="0" kern="1200" dirty="0" smtClean="0">
                <a:solidFill>
                  <a:schemeClr val="tx1"/>
                </a:solidFill>
                <a:effectLst/>
                <a:latin typeface="+mn-lt"/>
                <a:ea typeface="+mn-ea"/>
                <a:cs typeface="+mn-cs"/>
              </a:rPr>
              <a:t> desktops.</a:t>
            </a:r>
          </a:p>
          <a:p>
            <a:r>
              <a:rPr lang="en-US" sz="1200" b="0" i="0" kern="1200" dirty="0" smtClean="0">
                <a:solidFill>
                  <a:schemeClr val="tx1"/>
                </a:solidFill>
                <a:effectLst/>
                <a:latin typeface="+mn-lt"/>
                <a:ea typeface="+mn-ea"/>
                <a:cs typeface="+mn-cs"/>
              </a:rPr>
              <a:t>Advantages: </a:t>
            </a:r>
            <a:r>
              <a:rPr lang="en-US" sz="1200" b="1" i="0" kern="1200" dirty="0" smtClean="0">
                <a:solidFill>
                  <a:schemeClr val="tx1"/>
                </a:solidFill>
                <a:effectLst/>
                <a:latin typeface="+mn-lt"/>
                <a:ea typeface="+mn-ea"/>
                <a:cs typeface="+mn-cs"/>
              </a:rPr>
              <a:t>Customization and familiarity</a:t>
            </a:r>
          </a:p>
          <a:p>
            <a:r>
              <a:rPr lang="en-US" sz="1200" b="0" i="0" kern="1200" dirty="0" smtClean="0">
                <a:solidFill>
                  <a:schemeClr val="tx1"/>
                </a:solidFill>
                <a:effectLst/>
                <a:latin typeface="+mn-lt"/>
                <a:ea typeface="+mn-ea"/>
                <a:cs typeface="+mn-cs"/>
              </a:rPr>
              <a:t>Cons: </a:t>
            </a:r>
            <a:r>
              <a:rPr lang="en-US" sz="1200" b="1" i="0" kern="1200" dirty="0" smtClean="0">
                <a:solidFill>
                  <a:schemeClr val="tx1"/>
                </a:solidFill>
                <a:effectLst/>
                <a:latin typeface="+mn-lt"/>
                <a:ea typeface="+mn-ea"/>
                <a:cs typeface="+mn-cs"/>
              </a:rPr>
              <a:t>Storage requirements and image management</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users access a </a:t>
            </a:r>
            <a:r>
              <a:rPr lang="en-US" sz="1200" b="0" i="0" kern="1200" dirty="0" err="1" smtClean="0">
                <a:solidFill>
                  <a:schemeClr val="tx1"/>
                </a:solidFill>
                <a:effectLst/>
                <a:latin typeface="+mn-lt"/>
                <a:ea typeface="+mn-ea"/>
                <a:cs typeface="+mn-cs"/>
              </a:rPr>
              <a:t>nonpersistent</a:t>
            </a:r>
            <a:r>
              <a:rPr lang="en-US" sz="1200" b="0" i="0" kern="1200" dirty="0" smtClean="0">
                <a:solidFill>
                  <a:schemeClr val="tx1"/>
                </a:solidFill>
                <a:effectLst/>
                <a:latin typeface="+mn-lt"/>
                <a:ea typeface="+mn-ea"/>
                <a:cs typeface="+mn-cs"/>
              </a:rPr>
              <a:t> desktop, none of their settings or data is saved once they log out. At the end of a session, the desktop reverts back to its original state and the user receives a fresh image the next time he logs in.</a:t>
            </a:r>
          </a:p>
          <a:p>
            <a:r>
              <a:rPr lang="en-US" sz="1200" b="0" i="0" kern="1200" dirty="0" smtClean="0">
                <a:solidFill>
                  <a:schemeClr val="tx1"/>
                </a:solidFill>
                <a:effectLst/>
                <a:latin typeface="+mn-lt"/>
                <a:ea typeface="+mn-ea"/>
                <a:cs typeface="+mn-cs"/>
              </a:rPr>
              <a:t>Advantages: </a:t>
            </a:r>
            <a:r>
              <a:rPr lang="en-US" sz="1200" b="1" i="0" kern="1200" dirty="0" smtClean="0">
                <a:solidFill>
                  <a:schemeClr val="tx1"/>
                </a:solidFill>
                <a:effectLst/>
                <a:latin typeface="+mn-lt"/>
                <a:ea typeface="+mn-ea"/>
                <a:cs typeface="+mn-cs"/>
              </a:rPr>
              <a:t>Image manageability, greater security, less storage</a:t>
            </a:r>
          </a:p>
          <a:p>
            <a:r>
              <a:rPr lang="en-US" sz="1200" b="0" i="0" kern="1200" dirty="0" smtClean="0">
                <a:solidFill>
                  <a:schemeClr val="tx1"/>
                </a:solidFill>
                <a:effectLst/>
                <a:latin typeface="+mn-lt"/>
                <a:ea typeface="+mn-ea"/>
                <a:cs typeface="+mn-cs"/>
              </a:rPr>
              <a:t>Cons: </a:t>
            </a:r>
            <a:r>
              <a:rPr lang="en-US" sz="1200" b="1" i="0" kern="1200" dirty="0" smtClean="0">
                <a:solidFill>
                  <a:schemeClr val="tx1"/>
                </a:solidFill>
                <a:effectLst/>
                <a:latin typeface="+mn-lt"/>
                <a:ea typeface="+mn-ea"/>
                <a:cs typeface="+mn-cs"/>
              </a:rPr>
              <a:t>Less personalization, application flexibility </a:t>
            </a:r>
            <a:endParaRPr lang="en-US" b="0"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123</a:t>
            </a:fld>
            <a:endParaRPr lang="en-US"/>
          </a:p>
        </p:txBody>
      </p:sp>
    </p:spTree>
    <p:extLst>
      <p:ext uri="{BB962C8B-B14F-4D97-AF65-F5344CB8AC3E}">
        <p14:creationId xmlns:p14="http://schemas.microsoft.com/office/powerpoint/2010/main" val="14470798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DaaS</a:t>
            </a:r>
            <a:r>
              <a:rPr lang="en-US" baseline="0" dirty="0" smtClean="0"/>
              <a:t> -</a:t>
            </a:r>
            <a:r>
              <a:rPr lang="en-US" dirty="0" smtClean="0"/>
              <a:t>Desktop as a Service</a:t>
            </a:r>
            <a:endParaRPr lang="en-US"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125</a:t>
            </a:fld>
            <a:endParaRPr lang="en-US"/>
          </a:p>
        </p:txBody>
      </p:sp>
    </p:spTree>
    <p:extLst>
      <p:ext uri="{BB962C8B-B14F-4D97-AF65-F5344CB8AC3E}">
        <p14:creationId xmlns:p14="http://schemas.microsoft.com/office/powerpoint/2010/main" val="2128290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48">
              <a:defRPr/>
            </a:pPr>
            <a:r>
              <a:rPr lang="en-US" dirty="0" smtClean="0"/>
              <a:t>As we move horizontally (for example, left to right) in the grid, we see different descriptions of the system—all from the same player's perspective. </a:t>
            </a:r>
          </a:p>
          <a:p>
            <a:r>
              <a:rPr lang="en-US" dirty="0" smtClean="0"/>
              <a:t>As we move vertically in the grid (for example, top to bottom), we see a single focus, but change the player from whose perspective we are viewing that focus</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11</a:t>
            </a:fld>
            <a:endParaRPr lang="en-US"/>
          </a:p>
        </p:txBody>
      </p:sp>
    </p:spTree>
    <p:extLst>
      <p:ext uri="{BB962C8B-B14F-4D97-AF65-F5344CB8AC3E}">
        <p14:creationId xmlns:p14="http://schemas.microsoft.com/office/powerpoint/2010/main" val="1661065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Zachman</a:t>
            </a:r>
            <a:r>
              <a:rPr lang="en-US" dirty="0" smtClean="0"/>
              <a:t> Framework is an Ontology –A </a:t>
            </a:r>
            <a:r>
              <a:rPr lang="en-US" dirty="0" err="1" smtClean="0"/>
              <a:t>Sp</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553612F-8095-41D3-BFB1-897DD2C12FED}" type="slidenum">
              <a:rPr lang="en-US" smtClean="0"/>
              <a:pPr/>
              <a:t>12</a:t>
            </a:fld>
            <a:endParaRPr lang="en-US"/>
          </a:p>
        </p:txBody>
      </p:sp>
    </p:spTree>
    <p:extLst>
      <p:ext uri="{BB962C8B-B14F-4D97-AF65-F5344CB8AC3E}">
        <p14:creationId xmlns:p14="http://schemas.microsoft.com/office/powerpoint/2010/main" val="3103590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Open Group Architectural Framework</a:t>
            </a:r>
          </a:p>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13</a:t>
            </a:fld>
            <a:endParaRPr lang="en-US"/>
          </a:p>
        </p:txBody>
      </p:sp>
    </p:spTree>
    <p:extLst>
      <p:ext uri="{BB962C8B-B14F-4D97-AF65-F5344CB8AC3E}">
        <p14:creationId xmlns:p14="http://schemas.microsoft.com/office/powerpoint/2010/main" val="231447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438847"/>
            <a:ext cx="4176464" cy="1477985"/>
          </a:xfrm>
        </p:spPr>
        <p:txBody>
          <a:bodyPr/>
          <a:lstStyle>
            <a:lvl1pPr algn="r">
              <a:defRPr>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300192" y="2631791"/>
            <a:ext cx="2448272" cy="1594418"/>
          </a:xfrm>
        </p:spPr>
        <p:txBody>
          <a:bodyPr/>
          <a:lstStyle>
            <a:lvl1pPr marL="0" indent="0" algn="r">
              <a:buNone/>
              <a:defRPr>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16834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3907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933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981075" y="595313"/>
            <a:ext cx="4291013" cy="40322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938213" y="1295400"/>
            <a:ext cx="7748587" cy="4572000"/>
          </a:xfrm>
        </p:spPr>
        <p:txBody>
          <a:bodyPr/>
          <a:lstStyle/>
          <a:p>
            <a:pPr lvl="0"/>
            <a:endParaRPr lang="en-US" noProof="0"/>
          </a:p>
        </p:txBody>
      </p:sp>
      <p:sp>
        <p:nvSpPr>
          <p:cNvPr id="4" name="Slide Number Placeholder 3"/>
          <p:cNvSpPr>
            <a:spLocks noGrp="1"/>
          </p:cNvSpPr>
          <p:nvPr>
            <p:ph type="sldNum" sz="quarter" idx="10"/>
          </p:nvPr>
        </p:nvSpPr>
        <p:spPr/>
        <p:txBody>
          <a:bodyPr/>
          <a:lstStyle/>
          <a:p>
            <a:fld id="{B76F7208-26AA-4745-9835-AD8494638D77}" type="slidenum">
              <a:rPr lang="en-US" smtClean="0"/>
              <a:pPr/>
              <a:t>‹#›</a:t>
            </a:fld>
            <a:endParaRPr lang="en-US" dirty="0"/>
          </a:p>
        </p:txBody>
      </p:sp>
    </p:spTree>
    <p:extLst>
      <p:ext uri="{BB962C8B-B14F-4D97-AF65-F5344CB8AC3E}">
        <p14:creationId xmlns:p14="http://schemas.microsoft.com/office/powerpoint/2010/main" val="782833749"/>
      </p:ext>
    </p:extLst>
  </p:cSld>
  <p:clrMapOvr>
    <a:masterClrMapping/>
  </p:clrMapOvr>
  <p:transition>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B76F7208-26AA-4745-9835-AD8494638D77}" type="slidenum">
              <a:rPr lang="en-US" smtClean="0"/>
              <a:pPr/>
              <a:t>‹#›</a:t>
            </a:fld>
            <a:endParaRPr lang="en-US" dirty="0"/>
          </a:p>
        </p:txBody>
      </p:sp>
    </p:spTree>
    <p:extLst>
      <p:ext uri="{BB962C8B-B14F-4D97-AF65-F5344CB8AC3E}">
        <p14:creationId xmlns:p14="http://schemas.microsoft.com/office/powerpoint/2010/main" val="158087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85274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p>
            <a:fld id="{B76F7208-26AA-4745-9835-AD8494638D77}" type="slidenum">
              <a:rPr lang="en-US" smtClean="0"/>
              <a:pPr/>
              <a:t>‹#›</a:t>
            </a:fld>
            <a:endParaRPr lang="en-US" dirty="0"/>
          </a:p>
        </p:txBody>
      </p:sp>
    </p:spTree>
    <p:extLst>
      <p:ext uri="{BB962C8B-B14F-4D97-AF65-F5344CB8AC3E}">
        <p14:creationId xmlns:p14="http://schemas.microsoft.com/office/powerpoint/2010/main" val="2053369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p>
            <a:fld id="{B76F7208-26AA-4745-9835-AD8494638D77}" type="slidenum">
              <a:rPr lang="en-US" smtClean="0"/>
              <a:pPr/>
              <a:t>‹#›</a:t>
            </a:fld>
            <a:endParaRPr lang="en-US" dirty="0"/>
          </a:p>
        </p:txBody>
      </p:sp>
    </p:spTree>
    <p:extLst>
      <p:ext uri="{BB962C8B-B14F-4D97-AF65-F5344CB8AC3E}">
        <p14:creationId xmlns:p14="http://schemas.microsoft.com/office/powerpoint/2010/main" val="3902930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76F7208-26AA-4745-9835-AD8494638D77}" type="slidenum">
              <a:rPr lang="en-US" smtClean="0"/>
              <a:pPr/>
              <a:t>‹#›</a:t>
            </a:fld>
            <a:endParaRPr lang="en-US" dirty="0"/>
          </a:p>
        </p:txBody>
      </p:sp>
    </p:spTree>
    <p:extLst>
      <p:ext uri="{BB962C8B-B14F-4D97-AF65-F5344CB8AC3E}">
        <p14:creationId xmlns:p14="http://schemas.microsoft.com/office/powerpoint/2010/main" val="42066241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B76F7208-26AA-4745-9835-AD8494638D77}" type="slidenum">
              <a:rPr lang="en-US" smtClean="0"/>
              <a:pPr/>
              <a:t>‹#›</a:t>
            </a:fld>
            <a:endParaRPr lang="en-US" dirty="0"/>
          </a:p>
        </p:txBody>
      </p:sp>
    </p:spTree>
    <p:extLst>
      <p:ext uri="{BB962C8B-B14F-4D97-AF65-F5344CB8AC3E}">
        <p14:creationId xmlns:p14="http://schemas.microsoft.com/office/powerpoint/2010/main" val="1819225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1136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68728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528" y="274638"/>
            <a:ext cx="8363272"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23528" y="1600200"/>
            <a:ext cx="8363272" cy="492514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200">
                <a:solidFill>
                  <a:schemeClr val="bg1"/>
                </a:solidFill>
              </a:defRPr>
            </a:lvl1pPr>
          </a:lstStyle>
          <a:p>
            <a:fld id="{B76F7208-26AA-4745-9835-AD8494638D77}" type="slidenum">
              <a:rPr lang="en-US" smtClean="0"/>
              <a:pPr/>
              <a:t>‹#›</a:t>
            </a:fld>
            <a:endParaRPr lang="en-US" dirty="0"/>
          </a:p>
        </p:txBody>
      </p:sp>
    </p:spTree>
    <p:extLst>
      <p:ext uri="{BB962C8B-B14F-4D97-AF65-F5344CB8AC3E}">
        <p14:creationId xmlns:p14="http://schemas.microsoft.com/office/powerpoint/2010/main" val="57010590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9" r:id="rId12"/>
  </p:sldLayoutIdLst>
  <p:hf hdr="0" dt="0"/>
  <p:txStyles>
    <p:titleStyle>
      <a:lvl1pPr algn="l" defTabSz="914400" rtl="0" eaLnBrk="1" latinLnBrk="0" hangingPunct="1">
        <a:spcBef>
          <a:spcPct val="0"/>
        </a:spcBef>
        <a:buNone/>
        <a:defRPr sz="3200" kern="1200">
          <a:solidFill>
            <a:schemeClr val="accent5"/>
          </a:solidFill>
          <a:latin typeface="+mj-lt"/>
          <a:ea typeface="+mj-ea"/>
          <a:cs typeface="+mj-cs"/>
        </a:defRPr>
      </a:lvl1pPr>
    </p:titleStyle>
    <p:bodyStyle>
      <a:lvl1pPr marL="342900" indent="-342900" algn="l" defTabSz="914400" rtl="0" eaLnBrk="1" latinLnBrk="0" hangingPunct="1">
        <a:spcBef>
          <a:spcPts val="600"/>
        </a:spcBef>
        <a:spcAft>
          <a:spcPts val="600"/>
        </a:spcAft>
        <a:buFont typeface="Arial" pitchFamily="34" charset="0"/>
        <a:buChar char="•"/>
        <a:defRPr sz="2000" kern="1200">
          <a:solidFill>
            <a:schemeClr val="accent5"/>
          </a:solidFill>
          <a:latin typeface="+mn-lt"/>
          <a:ea typeface="+mn-ea"/>
          <a:cs typeface="+mn-cs"/>
        </a:defRPr>
      </a:lvl1pPr>
      <a:lvl2pPr marL="742950" indent="-285750" algn="l" defTabSz="914400" rtl="0" eaLnBrk="1" latinLnBrk="0" hangingPunct="1">
        <a:spcBef>
          <a:spcPts val="600"/>
        </a:spcBef>
        <a:spcAft>
          <a:spcPts val="600"/>
        </a:spcAft>
        <a:buFont typeface="Arial" pitchFamily="34" charset="0"/>
        <a:buChar char="–"/>
        <a:defRPr sz="1800" kern="1200">
          <a:solidFill>
            <a:schemeClr val="accent5"/>
          </a:solidFill>
          <a:latin typeface="+mn-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accent5"/>
          </a:solidFill>
          <a:latin typeface="+mn-lt"/>
          <a:ea typeface="+mn-ea"/>
          <a:cs typeface="+mn-cs"/>
        </a:defRPr>
      </a:lvl3pPr>
      <a:lvl4pPr marL="1600200" indent="-228600" algn="l" defTabSz="914400" rtl="0" eaLnBrk="1" latinLnBrk="0" hangingPunct="1">
        <a:spcBef>
          <a:spcPts val="600"/>
        </a:spcBef>
        <a:spcAft>
          <a:spcPts val="600"/>
        </a:spcAft>
        <a:buFont typeface="Arial" pitchFamily="34" charset="0"/>
        <a:buChar char="–"/>
        <a:defRPr sz="1400" kern="1200">
          <a:solidFill>
            <a:schemeClr val="accent5"/>
          </a:solidFill>
          <a:latin typeface="+mn-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400"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www.youtube.com/watch?v=M-3bdWCOSMQ"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oleObject" Target="../embeddings/Microsoft_Excel_97-2003_Worksheet2.xls"/></Relationships>
</file>

<file path=ppt/slides/_rels/slide111.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www.triplepundit.com/2013/02/sustainable-data-center-future/"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hyperlink" Target="http://www.slideshare.net/datacenters/vm-ware" TargetMode="Externa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hyperlink" Target="http://www.slideshare.net/datacenters/vm-ware"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www.slideshare.net/datacenters/vm-ware"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www.isc.hbs.edu/Pages/default.aspx"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8.gif"/></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gi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www.google.com/about/datacenters/gallery/" TargetMode="External"/><Relationship Id="rId5" Type="http://schemas.openxmlformats.org/officeDocument/2006/relationships/image" Target="../media/image37.jpeg"/><Relationship Id="rId4" Type="http://schemas.openxmlformats.org/officeDocument/2006/relationships/image" Target="../media/image36.jpeg"/></Relationships>
</file>

<file path=ppt/slides/_rels/slide4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8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hyperlink" Target="http://www.42u.com/measurement/pue-dcie.htm"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8.emf"/></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Systems</a:t>
            </a:r>
            <a:endParaRPr lang="en-US" dirty="0"/>
          </a:p>
        </p:txBody>
      </p:sp>
      <p:sp>
        <p:nvSpPr>
          <p:cNvPr id="3" name="Content Placeholder 2"/>
          <p:cNvSpPr>
            <a:spLocks noGrp="1"/>
          </p:cNvSpPr>
          <p:nvPr>
            <p:ph idx="1"/>
          </p:nvPr>
        </p:nvSpPr>
        <p:spPr/>
        <p:txBody>
          <a:bodyPr/>
          <a:lstStyle/>
          <a:p>
            <a:r>
              <a:rPr lang="en-US" dirty="0" smtClean="0"/>
              <a:t>Last Week we had completed talking about TPS – Transactional Processing Systems</a:t>
            </a:r>
          </a:p>
          <a:p>
            <a:r>
              <a:rPr lang="en-US" dirty="0" smtClean="0"/>
              <a:t>We were about to start talking about the Network Operating Systems</a:t>
            </a:r>
          </a:p>
          <a:p>
            <a:pPr lvl="1"/>
            <a:r>
              <a:rPr lang="en-US" dirty="0" smtClean="0"/>
              <a:t>and thin and thick clients</a:t>
            </a:r>
          </a:p>
          <a:p>
            <a:r>
              <a:rPr lang="en-US" dirty="0" smtClean="0"/>
              <a:t>This week we will cover</a:t>
            </a:r>
          </a:p>
          <a:p>
            <a:pPr lvl="1"/>
            <a:r>
              <a:rPr lang="en-US" dirty="0" smtClean="0"/>
              <a:t>Enterprise architecture frameworks</a:t>
            </a:r>
          </a:p>
          <a:p>
            <a:pPr lvl="1"/>
            <a:r>
              <a:rPr lang="en-US" dirty="0" smtClean="0"/>
              <a:t>Enterprise architecture as a supply chain</a:t>
            </a:r>
          </a:p>
          <a:p>
            <a:pPr lvl="1"/>
            <a:r>
              <a:rPr lang="en-US" dirty="0" smtClean="0"/>
              <a:t>Some more enterprise systems</a:t>
            </a:r>
          </a:p>
          <a:p>
            <a:pPr lvl="1"/>
            <a:r>
              <a:rPr lang="en-US" dirty="0" smtClean="0"/>
              <a:t>Data centers</a:t>
            </a:r>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1</a:t>
            </a:fld>
            <a:endParaRPr lang="en-US" dirty="0"/>
          </a:p>
        </p:txBody>
      </p:sp>
    </p:spTree>
    <p:extLst>
      <p:ext uri="{BB962C8B-B14F-4D97-AF65-F5344CB8AC3E}">
        <p14:creationId xmlns:p14="http://schemas.microsoft.com/office/powerpoint/2010/main" val="31878306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868362"/>
          </a:xfrm>
        </p:spPr>
        <p:txBody>
          <a:bodyPr/>
          <a:lstStyle/>
          <a:p>
            <a:r>
              <a:rPr lang="en-US" dirty="0" err="1" smtClean="0"/>
              <a:t>Zachman</a:t>
            </a:r>
            <a:r>
              <a:rPr lang="en-US" dirty="0" smtClean="0"/>
              <a:t> Framework</a:t>
            </a:r>
            <a:endParaRPr lang="en-US" dirty="0"/>
          </a:p>
        </p:txBody>
      </p:sp>
      <p:sp>
        <p:nvSpPr>
          <p:cNvPr id="3" name="Content Placeholder 2"/>
          <p:cNvSpPr>
            <a:spLocks noGrp="1"/>
          </p:cNvSpPr>
          <p:nvPr>
            <p:ph idx="1"/>
          </p:nvPr>
        </p:nvSpPr>
        <p:spPr>
          <a:xfrm>
            <a:off x="323528" y="1600200"/>
            <a:ext cx="8515672" cy="4925144"/>
          </a:xfrm>
        </p:spPr>
        <p:txBody>
          <a:bodyPr>
            <a:normAutofit/>
          </a:bodyPr>
          <a:lstStyle/>
          <a:p>
            <a:pPr defTabSz="921807">
              <a:defRPr/>
            </a:pPr>
            <a:r>
              <a:rPr lang="en-US" sz="1800" dirty="0"/>
              <a:t>The </a:t>
            </a:r>
            <a:r>
              <a:rPr lang="en-US" sz="1800" dirty="0" err="1"/>
              <a:t>Zachman</a:t>
            </a:r>
            <a:r>
              <a:rPr lang="en-US" sz="1800" dirty="0"/>
              <a:t> framework is a logical structure intended to provide a comprehensive representation of an information technology enterprise.</a:t>
            </a:r>
          </a:p>
          <a:p>
            <a:pPr defTabSz="921807">
              <a:defRPr/>
            </a:pPr>
            <a:r>
              <a:rPr lang="en-US" sz="1800" dirty="0"/>
              <a:t>Although self-described as a framework, is actually more accurately defined as a taxonomy</a:t>
            </a:r>
          </a:p>
          <a:p>
            <a:pPr lvl="1" defTabSz="921807">
              <a:defRPr/>
            </a:pPr>
            <a:r>
              <a:rPr lang="en-US" sz="1600" dirty="0"/>
              <a:t>It deals with each meeting point between a player's perspective (for example, business owner) and a descriptive focus (for example, data</a:t>
            </a:r>
            <a:r>
              <a:rPr lang="en-US" sz="1600" dirty="0" smtClean="0"/>
              <a:t>.)</a:t>
            </a:r>
          </a:p>
          <a:p>
            <a:pPr defTabSz="921807">
              <a:defRPr/>
            </a:pPr>
            <a:r>
              <a:rPr lang="en-US" dirty="0" err="1" smtClean="0"/>
              <a:t>Zachman</a:t>
            </a:r>
            <a:r>
              <a:rPr lang="en-US" dirty="0" smtClean="0"/>
              <a:t> framework is an Ontology - A </a:t>
            </a:r>
            <a:r>
              <a:rPr lang="en-US" dirty="0"/>
              <a:t>specification </a:t>
            </a:r>
            <a:r>
              <a:rPr lang="en-US" dirty="0" smtClean="0"/>
              <a:t>of conceptualization</a:t>
            </a:r>
          </a:p>
          <a:p>
            <a:pPr defTabSz="921807">
              <a:defRPr/>
            </a:pPr>
            <a:r>
              <a:rPr lang="en-US" dirty="0" smtClean="0"/>
              <a:t>In </a:t>
            </a:r>
            <a:r>
              <a:rPr lang="en-US" dirty="0"/>
              <a:t>information technology, an ontology is the working model of entities and interactions in some particular domain of knowledge or practices, such as electronic commerce or "</a:t>
            </a:r>
            <a:r>
              <a:rPr lang="en-US" dirty="0" smtClean="0"/>
              <a:t>the </a:t>
            </a:r>
            <a:r>
              <a:rPr lang="en-US" dirty="0"/>
              <a:t>activity of planning</a:t>
            </a:r>
            <a:r>
              <a:rPr lang="en-US" dirty="0" smtClean="0"/>
              <a:t>.“</a:t>
            </a:r>
            <a:endParaRPr lang="en-US" dirty="0"/>
          </a:p>
          <a:p>
            <a:pPr defTabSz="921807">
              <a:defRPr/>
            </a:pPr>
            <a:r>
              <a:rPr lang="en-US" dirty="0"/>
              <a:t>Each player needs to know the </a:t>
            </a:r>
            <a:r>
              <a:rPr lang="en-US" b="1" dirty="0" smtClean="0">
                <a:solidFill>
                  <a:srgbClr val="FF0000"/>
                </a:solidFill>
              </a:rPr>
              <a:t>what</a:t>
            </a:r>
            <a:r>
              <a:rPr lang="en-US" dirty="0">
                <a:solidFill>
                  <a:srgbClr val="FF0000"/>
                </a:solidFill>
              </a:rPr>
              <a:t>, </a:t>
            </a:r>
            <a:r>
              <a:rPr lang="en-US" b="1" dirty="0">
                <a:solidFill>
                  <a:srgbClr val="FF0000"/>
                </a:solidFill>
              </a:rPr>
              <a:t>how</a:t>
            </a:r>
            <a:r>
              <a:rPr lang="en-US" dirty="0">
                <a:solidFill>
                  <a:srgbClr val="FF0000"/>
                </a:solidFill>
              </a:rPr>
              <a:t>, </a:t>
            </a:r>
            <a:r>
              <a:rPr lang="en-US" b="1" dirty="0">
                <a:solidFill>
                  <a:srgbClr val="FF0000"/>
                </a:solidFill>
              </a:rPr>
              <a:t>where,</a:t>
            </a:r>
            <a:r>
              <a:rPr lang="en-US" dirty="0">
                <a:solidFill>
                  <a:srgbClr val="FF0000"/>
                </a:solidFill>
              </a:rPr>
              <a:t> </a:t>
            </a:r>
            <a:r>
              <a:rPr lang="en-US" b="1" dirty="0">
                <a:solidFill>
                  <a:srgbClr val="FF0000"/>
                </a:solidFill>
              </a:rPr>
              <a:t>who</a:t>
            </a:r>
            <a:r>
              <a:rPr lang="en-US" dirty="0">
                <a:solidFill>
                  <a:srgbClr val="FF0000"/>
                </a:solidFill>
              </a:rPr>
              <a:t> </a:t>
            </a:r>
            <a:r>
              <a:rPr lang="en-US" b="1" dirty="0">
                <a:solidFill>
                  <a:srgbClr val="FF0000"/>
                </a:solidFill>
              </a:rPr>
              <a:t>when and </a:t>
            </a:r>
            <a:r>
              <a:rPr lang="en-US" b="1" dirty="0" smtClean="0">
                <a:solidFill>
                  <a:srgbClr val="FF0000"/>
                </a:solidFill>
              </a:rPr>
              <a:t>why </a:t>
            </a:r>
            <a:r>
              <a:rPr lang="en-US" dirty="0" smtClean="0"/>
              <a:t>but </a:t>
            </a:r>
            <a:r>
              <a:rPr lang="en-US" dirty="0"/>
              <a:t>each focus is thought of differently by different players.</a:t>
            </a:r>
          </a:p>
          <a:p>
            <a:endParaRPr lang="en-US" dirty="0"/>
          </a:p>
          <a:p>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10</a:t>
            </a:fld>
            <a:endParaRPr lang="en-US" dirty="0"/>
          </a:p>
        </p:txBody>
      </p:sp>
    </p:spTree>
    <p:extLst>
      <p:ext uri="{BB962C8B-B14F-4D97-AF65-F5344CB8AC3E}">
        <p14:creationId xmlns:p14="http://schemas.microsoft.com/office/powerpoint/2010/main" val="25206311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Raised Floor</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100</a:t>
            </a:fld>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1792"/>
            <a:ext cx="8841551" cy="5405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482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684213" y="593725"/>
            <a:ext cx="7769225" cy="73183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normAutofit/>
          </a:bodyPr>
          <a:lstStyle/>
          <a:p>
            <a:r>
              <a:rPr lang="en-US" sz="3600" dirty="0"/>
              <a:t>Datacenter Design - Classic </a:t>
            </a:r>
            <a:r>
              <a:rPr lang="en-US" sz="3600" dirty="0" smtClean="0"/>
              <a:t>Issues </a:t>
            </a:r>
            <a:endParaRPr lang="en-US" sz="3600" dirty="0"/>
          </a:p>
        </p:txBody>
      </p:sp>
      <p:sp>
        <p:nvSpPr>
          <p:cNvPr id="26627" name="Rectangle 3"/>
          <p:cNvSpPr>
            <a:spLocks noGrp="1" noChangeArrowheads="1"/>
          </p:cNvSpPr>
          <p:nvPr>
            <p:ph type="body" idx="1"/>
          </p:nvPr>
        </p:nvSpPr>
        <p:spPr>
          <a:xfrm>
            <a:off x="304800" y="1676400"/>
            <a:ext cx="8458200" cy="4876800"/>
          </a:xfrm>
        </p:spPr>
        <p:txBody>
          <a:bodyPr>
            <a:normAutofit lnSpcReduction="10000"/>
          </a:bodyPr>
          <a:lstStyle/>
          <a:p>
            <a:r>
              <a:rPr lang="en-US" sz="2600" dirty="0"/>
              <a:t>Classic datacenter design highly effective when properly implemented</a:t>
            </a:r>
          </a:p>
          <a:p>
            <a:r>
              <a:rPr lang="en-US" sz="2600" dirty="0"/>
              <a:t>Biggest challenge is proper path allowing cold air to reach all </a:t>
            </a:r>
            <a:r>
              <a:rPr lang="en-US" sz="2600" dirty="0" smtClean="0"/>
              <a:t>devices (without prematurely mixing)</a:t>
            </a:r>
            <a:endParaRPr lang="en-US" sz="2600" dirty="0"/>
          </a:p>
          <a:p>
            <a:pPr lvl="1"/>
            <a:r>
              <a:rPr lang="en-US" sz="2600" dirty="0"/>
              <a:t>Cold air may not reach devices at the very top of the racks </a:t>
            </a:r>
          </a:p>
          <a:p>
            <a:pPr lvl="1"/>
            <a:r>
              <a:rPr lang="en-US" sz="2600" dirty="0"/>
              <a:t>The raised floor must be sufficiently high to </a:t>
            </a:r>
            <a:r>
              <a:rPr lang="en-US" sz="2600" dirty="0" smtClean="0"/>
              <a:t>accommodate </a:t>
            </a:r>
            <a:r>
              <a:rPr lang="en-US" sz="2600" dirty="0"/>
              <a:t>cabling while providing sufficient plenum and avoid disrupting airflow</a:t>
            </a:r>
          </a:p>
          <a:p>
            <a:r>
              <a:rPr lang="en-US" sz="2600" dirty="0"/>
              <a:t>Even proper classic design may provide insufficient cooling for some high-density devices</a:t>
            </a:r>
            <a:r>
              <a:rPr lang="en-US" dirty="0"/>
              <a:t>  </a:t>
            </a:r>
          </a:p>
        </p:txBody>
      </p:sp>
      <p:sp>
        <p:nvSpPr>
          <p:cNvPr id="4" name="Slide Number Placeholder 3"/>
          <p:cNvSpPr>
            <a:spLocks noGrp="1"/>
          </p:cNvSpPr>
          <p:nvPr>
            <p:ph type="sldNum" sz="quarter" idx="10"/>
          </p:nvPr>
        </p:nvSpPr>
        <p:spPr/>
        <p:txBody>
          <a:bodyPr/>
          <a:lstStyle/>
          <a:p>
            <a:fld id="{B76F7208-26AA-4745-9835-AD8494638D77}" type="slidenum">
              <a:rPr lang="en-US" smtClean="0"/>
              <a:pPr/>
              <a:t>101</a:t>
            </a:fld>
            <a:endParaRPr lang="en-US" dirty="0"/>
          </a:p>
        </p:txBody>
      </p:sp>
    </p:spTree>
    <p:extLst>
      <p:ext uri="{BB962C8B-B14F-4D97-AF65-F5344CB8AC3E}">
        <p14:creationId xmlns:p14="http://schemas.microsoft.com/office/powerpoint/2010/main" val="125093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684213" y="593725"/>
            <a:ext cx="7769225" cy="73183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normAutofit fontScale="90000"/>
          </a:bodyPr>
          <a:lstStyle/>
          <a:p>
            <a:r>
              <a:rPr lang="en-US" sz="3600"/>
              <a:t>Datacenter Design - Alternate Approach </a:t>
            </a:r>
          </a:p>
        </p:txBody>
      </p:sp>
      <p:sp>
        <p:nvSpPr>
          <p:cNvPr id="38915" name="Rectangle 3"/>
          <p:cNvSpPr>
            <a:spLocks noGrp="1" noChangeArrowheads="1"/>
          </p:cNvSpPr>
          <p:nvPr>
            <p:ph type="body" idx="1"/>
          </p:nvPr>
        </p:nvSpPr>
        <p:spPr>
          <a:xfrm>
            <a:off x="304800" y="1676400"/>
            <a:ext cx="8458200" cy="4876800"/>
          </a:xfrm>
        </p:spPr>
        <p:txBody>
          <a:bodyPr/>
          <a:lstStyle/>
          <a:p>
            <a:r>
              <a:rPr lang="en-US" sz="2600" dirty="0"/>
              <a:t>Some debate exists around cooling systems without raised floors</a:t>
            </a:r>
          </a:p>
          <a:p>
            <a:r>
              <a:rPr lang="en-US" sz="2600" dirty="0"/>
              <a:t>Overhead cable trays and duct work are used in some facilities (especially smaller data centers), but management of air flow is extremely difficult in such a system</a:t>
            </a:r>
          </a:p>
          <a:p>
            <a:pPr lvl="1"/>
            <a:r>
              <a:rPr lang="en-US" sz="2200" dirty="0"/>
              <a:t>Depends significantly on fans to direct </a:t>
            </a:r>
            <a:r>
              <a:rPr lang="en-US" sz="2200" dirty="0" smtClean="0"/>
              <a:t>cool air </a:t>
            </a:r>
            <a:r>
              <a:rPr lang="en-US" sz="2200" dirty="0"/>
              <a:t>down</a:t>
            </a:r>
          </a:p>
          <a:p>
            <a:r>
              <a:rPr lang="en-US" sz="2600" dirty="0"/>
              <a:t>If classic design cannot remove sufficient heat, an overhead </a:t>
            </a:r>
            <a:r>
              <a:rPr lang="en-US" sz="2600" dirty="0" smtClean="0"/>
              <a:t>installation </a:t>
            </a:r>
            <a:r>
              <a:rPr lang="en-US" sz="2600" dirty="0"/>
              <a:t>is unlikely to provide better results, and a local rack cooling solution may be necessary for the specific hot spot. </a:t>
            </a:r>
          </a:p>
        </p:txBody>
      </p:sp>
      <p:sp>
        <p:nvSpPr>
          <p:cNvPr id="4" name="Slide Number Placeholder 3"/>
          <p:cNvSpPr>
            <a:spLocks noGrp="1"/>
          </p:cNvSpPr>
          <p:nvPr>
            <p:ph type="sldNum" sz="quarter" idx="10"/>
          </p:nvPr>
        </p:nvSpPr>
        <p:spPr/>
        <p:txBody>
          <a:bodyPr/>
          <a:lstStyle/>
          <a:p>
            <a:fld id="{B76F7208-26AA-4745-9835-AD8494638D77}" type="slidenum">
              <a:rPr lang="en-US" smtClean="0"/>
              <a:pPr/>
              <a:t>102</a:t>
            </a:fld>
            <a:endParaRPr lang="en-US" dirty="0"/>
          </a:p>
        </p:txBody>
      </p:sp>
    </p:spTree>
    <p:extLst>
      <p:ext uri="{BB962C8B-B14F-4D97-AF65-F5344CB8AC3E}">
        <p14:creationId xmlns:p14="http://schemas.microsoft.com/office/powerpoint/2010/main" val="20552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cooling</a:t>
            </a:r>
            <a:endParaRPr lang="en-US" dirty="0"/>
          </a:p>
        </p:txBody>
      </p:sp>
      <p:sp>
        <p:nvSpPr>
          <p:cNvPr id="3" name="Content Placeholder 2"/>
          <p:cNvSpPr>
            <a:spLocks noGrp="1"/>
          </p:cNvSpPr>
          <p:nvPr>
            <p:ph idx="1"/>
          </p:nvPr>
        </p:nvSpPr>
        <p:spPr/>
        <p:txBody>
          <a:bodyPr/>
          <a:lstStyle/>
          <a:p>
            <a:endParaRPr lang="en-US"/>
          </a:p>
        </p:txBody>
      </p:sp>
      <p:pic>
        <p:nvPicPr>
          <p:cNvPr id="103426" name="Picture 2" descr="http://media.techtarget.com/digitalguide/images/Misc/dc_cooling_5.jpg"/>
          <p:cNvPicPr>
            <a:picLocks noChangeAspect="1" noChangeArrowheads="1"/>
          </p:cNvPicPr>
          <p:nvPr/>
        </p:nvPicPr>
        <p:blipFill>
          <a:blip r:embed="rId2" cstate="print"/>
          <a:srcRect/>
          <a:stretch>
            <a:fillRect/>
          </a:stretch>
        </p:blipFill>
        <p:spPr bwMode="auto">
          <a:xfrm>
            <a:off x="304800" y="1295400"/>
            <a:ext cx="8305800" cy="5398771"/>
          </a:xfrm>
          <a:prstGeom prst="rect">
            <a:avLst/>
          </a:prstGeom>
          <a:noFill/>
        </p:spPr>
      </p:pic>
      <p:sp>
        <p:nvSpPr>
          <p:cNvPr id="5" name="Slide Number Placeholder 4"/>
          <p:cNvSpPr>
            <a:spLocks noGrp="1"/>
          </p:cNvSpPr>
          <p:nvPr>
            <p:ph type="sldNum" sz="quarter" idx="10"/>
          </p:nvPr>
        </p:nvSpPr>
        <p:spPr/>
        <p:txBody>
          <a:bodyPr/>
          <a:lstStyle/>
          <a:p>
            <a:fld id="{B76F7208-26AA-4745-9835-AD8494638D77}" type="slidenum">
              <a:rPr lang="en-US" smtClean="0"/>
              <a:pPr/>
              <a:t>103</a:t>
            </a:fld>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Alternative Approach</a:t>
            </a:r>
            <a:endParaRPr lang="en-US" dirty="0"/>
          </a:p>
        </p:txBody>
      </p:sp>
      <p:sp>
        <p:nvSpPr>
          <p:cNvPr id="3" name="Content Placeholder 2"/>
          <p:cNvSpPr>
            <a:spLocks noGrp="1"/>
          </p:cNvSpPr>
          <p:nvPr>
            <p:ph idx="1"/>
          </p:nvPr>
        </p:nvSpPr>
        <p:spPr/>
        <p:txBody>
          <a:bodyPr/>
          <a:lstStyle/>
          <a:p>
            <a:endParaRPr lang="en-US"/>
          </a:p>
        </p:txBody>
      </p:sp>
      <p:pic>
        <p:nvPicPr>
          <p:cNvPr id="105474" name="Picture 2"/>
          <p:cNvPicPr>
            <a:picLocks noChangeAspect="1" noChangeArrowheads="1"/>
          </p:cNvPicPr>
          <p:nvPr/>
        </p:nvPicPr>
        <p:blipFill>
          <a:blip r:embed="rId2" cstate="print"/>
          <a:srcRect/>
          <a:stretch>
            <a:fillRect/>
          </a:stretch>
        </p:blipFill>
        <p:spPr bwMode="auto">
          <a:xfrm>
            <a:off x="304800" y="1524000"/>
            <a:ext cx="8003038" cy="4676775"/>
          </a:xfrm>
          <a:prstGeom prst="rect">
            <a:avLst/>
          </a:prstGeom>
          <a:noFill/>
          <a:ln w="9525">
            <a:noFill/>
            <a:miter lim="800000"/>
            <a:headEnd/>
            <a:tailEnd/>
          </a:ln>
        </p:spPr>
      </p:pic>
      <p:sp>
        <p:nvSpPr>
          <p:cNvPr id="5" name="Slide Number Placeholder 4"/>
          <p:cNvSpPr>
            <a:spLocks noGrp="1"/>
          </p:cNvSpPr>
          <p:nvPr>
            <p:ph type="sldNum" sz="quarter" idx="10"/>
          </p:nvPr>
        </p:nvSpPr>
        <p:spPr/>
        <p:txBody>
          <a:bodyPr/>
          <a:lstStyle/>
          <a:p>
            <a:fld id="{B76F7208-26AA-4745-9835-AD8494638D77}" type="slidenum">
              <a:rPr lang="en-US" smtClean="0"/>
              <a:pPr/>
              <a:t>104</a:t>
            </a:fld>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 y="71437"/>
            <a:ext cx="9067800" cy="671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fld id="{B76F7208-26AA-4745-9835-AD8494638D77}" type="slidenum">
              <a:rPr lang="en-US" smtClean="0"/>
              <a:pPr/>
              <a:t>105</a:t>
            </a:fld>
            <a:endParaRPr lang="en-US" dirty="0"/>
          </a:p>
        </p:txBody>
      </p:sp>
    </p:spTree>
    <p:extLst>
      <p:ext uri="{BB962C8B-B14F-4D97-AF65-F5344CB8AC3E}">
        <p14:creationId xmlns:p14="http://schemas.microsoft.com/office/powerpoint/2010/main" val="335616251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684213" y="593725"/>
            <a:ext cx="7769225" cy="73183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dirty="0" smtClean="0"/>
              <a:t>Cooling Issues</a:t>
            </a:r>
            <a:endParaRPr lang="en-US" dirty="0"/>
          </a:p>
        </p:txBody>
      </p:sp>
      <p:sp>
        <p:nvSpPr>
          <p:cNvPr id="28675" name="Rectangle 3"/>
          <p:cNvSpPr>
            <a:spLocks noGrp="1" noChangeArrowheads="1"/>
          </p:cNvSpPr>
          <p:nvPr>
            <p:ph type="body" idx="1"/>
          </p:nvPr>
        </p:nvSpPr>
        <p:spPr>
          <a:xfrm>
            <a:off x="949325" y="1981200"/>
            <a:ext cx="7661275" cy="4343400"/>
          </a:xfrm>
        </p:spPr>
        <p:txBody>
          <a:bodyPr>
            <a:normAutofit fontScale="92500" lnSpcReduction="10000"/>
          </a:bodyPr>
          <a:lstStyle/>
          <a:p>
            <a:pPr>
              <a:lnSpc>
                <a:spcPct val="80000"/>
              </a:lnSpc>
            </a:pPr>
            <a:r>
              <a:rPr lang="en-US" sz="2800" dirty="0"/>
              <a:t>Ensure optimal airflow &amp; velocity</a:t>
            </a:r>
          </a:p>
          <a:p>
            <a:pPr lvl="1">
              <a:lnSpc>
                <a:spcPct val="80000"/>
              </a:lnSpc>
            </a:pPr>
            <a:r>
              <a:rPr lang="en-US" sz="2400" dirty="0"/>
              <a:t>Adequate airflow </a:t>
            </a:r>
          </a:p>
          <a:p>
            <a:pPr lvl="1">
              <a:lnSpc>
                <a:spcPct val="80000"/>
              </a:lnSpc>
            </a:pPr>
            <a:r>
              <a:rPr lang="en-US" sz="2400" dirty="0"/>
              <a:t>Additional blowers</a:t>
            </a:r>
          </a:p>
          <a:p>
            <a:pPr lvl="1">
              <a:lnSpc>
                <a:spcPct val="80000"/>
              </a:lnSpc>
            </a:pPr>
            <a:r>
              <a:rPr lang="en-US" sz="2400" dirty="0"/>
              <a:t>Adequate </a:t>
            </a:r>
            <a:r>
              <a:rPr lang="en-US" sz="1900" dirty="0"/>
              <a:t>CRAC </a:t>
            </a:r>
            <a:r>
              <a:rPr lang="en-US" sz="1900" dirty="0" smtClean="0"/>
              <a:t> </a:t>
            </a:r>
            <a:r>
              <a:rPr lang="en-US" sz="1700" dirty="0" smtClean="0"/>
              <a:t>(computer room air conditioning) </a:t>
            </a:r>
            <a:r>
              <a:rPr lang="en-US" sz="2400" dirty="0" smtClean="0"/>
              <a:t>capacities</a:t>
            </a:r>
            <a:endParaRPr lang="en-US" sz="2400" dirty="0"/>
          </a:p>
          <a:p>
            <a:pPr lvl="1">
              <a:lnSpc>
                <a:spcPct val="80000"/>
              </a:lnSpc>
            </a:pPr>
            <a:r>
              <a:rPr lang="en-US" sz="2400" dirty="0"/>
              <a:t>Appropriately spaced</a:t>
            </a:r>
          </a:p>
          <a:p>
            <a:pPr lvl="1">
              <a:lnSpc>
                <a:spcPct val="80000"/>
              </a:lnSpc>
            </a:pPr>
            <a:r>
              <a:rPr lang="en-US" sz="2400" dirty="0"/>
              <a:t>Add blocking panels</a:t>
            </a:r>
          </a:p>
          <a:p>
            <a:pPr lvl="1">
              <a:lnSpc>
                <a:spcPct val="80000"/>
              </a:lnSpc>
            </a:pPr>
            <a:r>
              <a:rPr lang="en-US" sz="2400" dirty="0"/>
              <a:t>Remove any obstacles (e.g., cable management)</a:t>
            </a:r>
          </a:p>
          <a:p>
            <a:pPr lvl="1">
              <a:lnSpc>
                <a:spcPct val="80000"/>
              </a:lnSpc>
            </a:pPr>
            <a:r>
              <a:rPr lang="en-US" sz="2400" dirty="0"/>
              <a:t>Space configuration of CRACs\racks </a:t>
            </a:r>
          </a:p>
          <a:p>
            <a:pPr lvl="1">
              <a:lnSpc>
                <a:spcPct val="80000"/>
              </a:lnSpc>
            </a:pPr>
            <a:r>
              <a:rPr lang="en-US" sz="2400" dirty="0"/>
              <a:t>Well-sealed floor panels &amp; unwanted openings</a:t>
            </a:r>
          </a:p>
          <a:p>
            <a:pPr lvl="1">
              <a:lnSpc>
                <a:spcPct val="80000"/>
              </a:lnSpc>
            </a:pPr>
            <a:r>
              <a:rPr lang="en-US" sz="2400" dirty="0"/>
              <a:t>Correct orientation of racks</a:t>
            </a:r>
          </a:p>
          <a:p>
            <a:pPr lvl="1">
              <a:lnSpc>
                <a:spcPct val="80000"/>
              </a:lnSpc>
            </a:pPr>
            <a:r>
              <a:rPr lang="en-US" sz="2400" dirty="0"/>
              <a:t>Sufficiently large cold air return path (i.e., plenum) </a:t>
            </a:r>
          </a:p>
        </p:txBody>
      </p:sp>
      <p:sp>
        <p:nvSpPr>
          <p:cNvPr id="4" name="Slide Number Placeholder 3"/>
          <p:cNvSpPr>
            <a:spLocks noGrp="1"/>
          </p:cNvSpPr>
          <p:nvPr>
            <p:ph type="sldNum" sz="quarter" idx="10"/>
          </p:nvPr>
        </p:nvSpPr>
        <p:spPr/>
        <p:txBody>
          <a:bodyPr/>
          <a:lstStyle/>
          <a:p>
            <a:fld id="{B76F7208-26AA-4745-9835-AD8494638D77}" type="slidenum">
              <a:rPr lang="en-US" smtClean="0"/>
              <a:pPr/>
              <a:t>106</a:t>
            </a:fld>
            <a:endParaRPr lang="en-US" dirty="0"/>
          </a:p>
        </p:txBody>
      </p:sp>
    </p:spTree>
    <p:extLst>
      <p:ext uri="{BB962C8B-B14F-4D97-AF65-F5344CB8AC3E}">
        <p14:creationId xmlns:p14="http://schemas.microsoft.com/office/powerpoint/2010/main" val="910870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944562"/>
          </a:xfrm>
        </p:spPr>
        <p:txBody>
          <a:bodyPr/>
          <a:lstStyle/>
          <a:p>
            <a:r>
              <a:rPr lang="en-US" dirty="0" smtClean="0"/>
              <a:t>Data Center Cooling Issues</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107</a:t>
            </a:fld>
            <a:endParaRPr lang="en-US" dirty="0"/>
          </a:p>
        </p:txBody>
      </p:sp>
      <p:sp>
        <p:nvSpPr>
          <p:cNvPr id="3" name="Content Placeholder 2"/>
          <p:cNvSpPr>
            <a:spLocks noGrp="1"/>
          </p:cNvSpPr>
          <p:nvPr>
            <p:ph idx="1"/>
          </p:nvPr>
        </p:nvSpPr>
        <p:spPr/>
        <p:txBody>
          <a:bodyPr/>
          <a:lstStyle/>
          <a:p>
            <a:endParaRPr lang="en-US" dirty="0"/>
          </a:p>
        </p:txBody>
      </p:sp>
      <p:sp>
        <p:nvSpPr>
          <p:cNvPr id="6" name="Rectangle 5"/>
          <p:cNvSpPr/>
          <p:nvPr/>
        </p:nvSpPr>
        <p:spPr>
          <a:xfrm>
            <a:off x="2057400" y="2819400"/>
            <a:ext cx="5334000" cy="1754326"/>
          </a:xfrm>
          <a:prstGeom prst="rect">
            <a:avLst/>
          </a:prstGeom>
        </p:spPr>
        <p:txBody>
          <a:bodyPr wrap="square">
            <a:spAutoFit/>
          </a:bodyPr>
          <a:lstStyle/>
          <a:p>
            <a:pPr algn="ctr"/>
            <a:r>
              <a:rPr lang="en-US" sz="3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Video placeholder</a:t>
            </a:r>
          </a:p>
          <a:p>
            <a:pPr algn="ctr"/>
            <a:r>
              <a:rPr lang="en-US" sz="36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Cooling a  </a:t>
            </a:r>
            <a:r>
              <a:rPr lang="en-US" sz="3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data center </a:t>
            </a:r>
          </a:p>
        </p:txBody>
      </p:sp>
    </p:spTree>
    <p:extLst>
      <p:ext uri="{BB962C8B-B14F-4D97-AF65-F5344CB8AC3E}">
        <p14:creationId xmlns:p14="http://schemas.microsoft.com/office/powerpoint/2010/main" val="19970961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Containerized Data Centers</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108</a:t>
            </a:fld>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363948"/>
            <a:ext cx="7515225" cy="509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500768" y="6476553"/>
            <a:ext cx="4572000" cy="276999"/>
          </a:xfrm>
          <a:prstGeom prst="rect">
            <a:avLst/>
          </a:prstGeom>
        </p:spPr>
        <p:txBody>
          <a:bodyPr>
            <a:spAutoFit/>
          </a:bodyPr>
          <a:lstStyle/>
          <a:p>
            <a:r>
              <a:rPr lang="en-US" sz="1200" dirty="0">
                <a:hlinkClick r:id="rId3"/>
              </a:rPr>
              <a:t>http://</a:t>
            </a:r>
            <a:r>
              <a:rPr lang="en-US" sz="1200" dirty="0" smtClean="0">
                <a:hlinkClick r:id="rId3"/>
              </a:rPr>
              <a:t>www.youtube.com/watch?v=M-3bdWCOSMQ</a:t>
            </a:r>
            <a:r>
              <a:rPr lang="en-US" sz="1200" dirty="0" smtClean="0"/>
              <a:t> </a:t>
            </a:r>
            <a:endParaRPr lang="en-US" sz="1200" dirty="0"/>
          </a:p>
        </p:txBody>
      </p:sp>
    </p:spTree>
    <p:extLst>
      <p:ext uri="{BB962C8B-B14F-4D97-AF65-F5344CB8AC3E}">
        <p14:creationId xmlns:p14="http://schemas.microsoft.com/office/powerpoint/2010/main" val="399308766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343400" y="304800"/>
            <a:ext cx="4606925" cy="1937266"/>
          </a:xfrm>
          <a:noFill/>
          <a:extLst>
            <a:ext uri="{909E8E84-426E-40DD-AFC4-6F175D3DCCD1}">
              <a14:hiddenFill xmlns:a14="http://schemas.microsoft.com/office/drawing/2010/main">
                <a:solidFill>
                  <a:schemeClr val="bg1"/>
                </a:solidFill>
              </a14:hiddenFill>
            </a:ext>
          </a:extLst>
        </p:spPr>
        <p:txBody>
          <a:bodyPr>
            <a:normAutofit/>
          </a:bodyPr>
          <a:lstStyle/>
          <a:p>
            <a:pPr eaLnBrk="1" hangingPunct="1"/>
            <a:r>
              <a:rPr lang="en-US" sz="4400" dirty="0" smtClean="0"/>
              <a:t>Virtualization:</a:t>
            </a:r>
            <a:r>
              <a:rPr lang="en-US" sz="2800" dirty="0" smtClean="0"/>
              <a:t> </a:t>
            </a:r>
            <a:br>
              <a:rPr lang="en-US" sz="2800" dirty="0" smtClean="0"/>
            </a:br>
            <a:r>
              <a:rPr lang="en-US" sz="2800" dirty="0" smtClean="0"/>
              <a:t>The Foundation for a Greener Datacenter</a:t>
            </a:r>
          </a:p>
        </p:txBody>
      </p:sp>
      <p:sp>
        <p:nvSpPr>
          <p:cNvPr id="3" name="TextBox 2"/>
          <p:cNvSpPr txBox="1"/>
          <p:nvPr/>
        </p:nvSpPr>
        <p:spPr>
          <a:xfrm>
            <a:off x="5334000" y="2590800"/>
            <a:ext cx="3810000" cy="369332"/>
          </a:xfrm>
          <a:prstGeom prst="rect">
            <a:avLst/>
          </a:prstGeom>
          <a:noFill/>
        </p:spPr>
        <p:txBody>
          <a:bodyPr wrap="square" rtlCol="0">
            <a:spAutoFit/>
          </a:bodyPr>
          <a:lstStyle/>
          <a:p>
            <a:r>
              <a:rPr lang="en-US" dirty="0" smtClean="0"/>
              <a:t>Today: 70 million virtual desktops</a:t>
            </a:r>
            <a:endParaRPr lang="en-US" dirty="0"/>
          </a:p>
        </p:txBody>
      </p:sp>
    </p:spTree>
    <p:extLst>
      <p:ext uri="{BB962C8B-B14F-4D97-AF65-F5344CB8AC3E}">
        <p14:creationId xmlns:p14="http://schemas.microsoft.com/office/powerpoint/2010/main" val="391036917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11</a:t>
            </a:fld>
            <a:endParaRPr lang="en-US"/>
          </a:p>
        </p:txBody>
      </p:sp>
      <p:sp>
        <p:nvSpPr>
          <p:cNvPr id="4" name="Title 3"/>
          <p:cNvSpPr>
            <a:spLocks noGrp="1"/>
          </p:cNvSpPr>
          <p:nvPr>
            <p:ph type="title"/>
          </p:nvPr>
        </p:nvSpPr>
        <p:spPr>
          <a:xfrm>
            <a:off x="457200" y="152400"/>
            <a:ext cx="8229600" cy="914400"/>
          </a:xfrm>
        </p:spPr>
        <p:txBody>
          <a:bodyPr/>
          <a:lstStyle/>
          <a:p>
            <a:r>
              <a:rPr lang="en-US" dirty="0" err="1" smtClean="0"/>
              <a:t>Zachman</a:t>
            </a:r>
            <a:r>
              <a:rPr lang="en-US" dirty="0" smtClean="0"/>
              <a:t> Framework</a:t>
            </a:r>
            <a:endParaRPr lang="en-US" dirty="0"/>
          </a:p>
        </p:txBody>
      </p:sp>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 y="979448"/>
            <a:ext cx="8915400" cy="5726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68636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idx="4294967295"/>
          </p:nvPr>
        </p:nvSpPr>
        <p:spPr>
          <a:xfrm>
            <a:off x="381000" y="152400"/>
            <a:ext cx="3895725" cy="403225"/>
          </a:xfrm>
        </p:spPr>
        <p:txBody>
          <a:bodyPr>
            <a:normAutofit fontScale="90000"/>
          </a:bodyPr>
          <a:lstStyle/>
          <a:p>
            <a:r>
              <a:rPr lang="en-US" dirty="0" smtClean="0"/>
              <a:t>Market Perspective</a:t>
            </a:r>
          </a:p>
        </p:txBody>
      </p:sp>
      <p:sp>
        <p:nvSpPr>
          <p:cNvPr id="1028" name="Rectangle 3"/>
          <p:cNvSpPr>
            <a:spLocks noGrp="1" noChangeArrowheads="1"/>
          </p:cNvSpPr>
          <p:nvPr>
            <p:ph type="body" idx="4294967295"/>
          </p:nvPr>
        </p:nvSpPr>
        <p:spPr>
          <a:xfrm>
            <a:off x="4114800" y="1066800"/>
            <a:ext cx="4387850" cy="4929188"/>
          </a:xfrm>
        </p:spPr>
        <p:txBody>
          <a:bodyPr>
            <a:normAutofit lnSpcReduction="10000"/>
          </a:bodyPr>
          <a:lstStyle/>
          <a:p>
            <a:pPr lvl="1">
              <a:lnSpc>
                <a:spcPct val="90000"/>
              </a:lnSpc>
            </a:pPr>
            <a:r>
              <a:rPr lang="en-US" sz="2400" dirty="0" smtClean="0"/>
              <a:t>Datacenters becoming exponentially more dense</a:t>
            </a:r>
          </a:p>
          <a:p>
            <a:pPr lvl="1">
              <a:lnSpc>
                <a:spcPct val="90000"/>
              </a:lnSpc>
            </a:pPr>
            <a:r>
              <a:rPr lang="en-US" sz="2400" dirty="0" smtClean="0"/>
              <a:t>Datacenter refresh driven by power/cooling/space</a:t>
            </a:r>
          </a:p>
          <a:p>
            <a:pPr lvl="1">
              <a:lnSpc>
                <a:spcPct val="90000"/>
              </a:lnSpc>
            </a:pPr>
            <a:r>
              <a:rPr lang="en-US" sz="2400" dirty="0" smtClean="0"/>
              <a:t>Energy cost is consuming more budget and is harder to ignore</a:t>
            </a:r>
          </a:p>
          <a:p>
            <a:pPr lvl="1">
              <a:lnSpc>
                <a:spcPct val="90000"/>
              </a:lnSpc>
            </a:pPr>
            <a:r>
              <a:rPr lang="en-US" sz="2400" dirty="0" smtClean="0"/>
              <a:t>The divide between IT and facilities is narrowing</a:t>
            </a:r>
          </a:p>
          <a:p>
            <a:pPr lvl="1">
              <a:lnSpc>
                <a:spcPct val="90000"/>
              </a:lnSpc>
            </a:pPr>
            <a:r>
              <a:rPr lang="en-US" sz="2400" dirty="0" smtClean="0"/>
              <a:t>Environmental impact, </a:t>
            </a:r>
            <a:r>
              <a:rPr lang="en-US" sz="2400" dirty="0" err="1" smtClean="0"/>
              <a:t>govt</a:t>
            </a:r>
            <a:r>
              <a:rPr lang="en-US" sz="2400" dirty="0" smtClean="0"/>
              <a:t> awareness and corporate initiatives on the rise</a:t>
            </a:r>
          </a:p>
        </p:txBody>
      </p:sp>
      <p:graphicFrame>
        <p:nvGraphicFramePr>
          <p:cNvPr id="1026" name="Object 6"/>
          <p:cNvGraphicFramePr>
            <a:graphicFrameLocks noGrp="1"/>
          </p:cNvGraphicFramePr>
          <p:nvPr>
            <p:ph sz="half" idx="4294967295"/>
          </p:nvPr>
        </p:nvGraphicFramePr>
        <p:xfrm>
          <a:off x="838200" y="1066800"/>
          <a:ext cx="3048000" cy="1828800"/>
        </p:xfrm>
        <a:graphic>
          <a:graphicData uri="http://schemas.openxmlformats.org/presentationml/2006/ole">
            <mc:AlternateContent xmlns:mc="http://schemas.openxmlformats.org/markup-compatibility/2006">
              <mc:Choice xmlns:v="urn:schemas-microsoft-com:vml" Requires="v">
                <p:oleObj spid="_x0000_s3165" name="Worksheet" r:id="rId4" imgW="7687722" imgH="4541914" progId="Excel.Sheet.8">
                  <p:embed/>
                </p:oleObj>
              </mc:Choice>
              <mc:Fallback>
                <p:oleObj name="Worksheet" r:id="rId4" imgW="7687722" imgH="4541914" progId="Excel.Sheet.8">
                  <p:embed/>
                  <p:pic>
                    <p:nvPicPr>
                      <p:cNvPr id="0" name="Picture 3"/>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066800"/>
                        <a:ext cx="3048000" cy="1828800"/>
                      </a:xfrm>
                      <a:prstGeom prst="rect">
                        <a:avLst/>
                      </a:prstGeom>
                      <a:noFill/>
                      <a:ln w="34925">
                        <a:solidFill>
                          <a:srgbClr val="003366"/>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TextBox 9"/>
          <p:cNvSpPr txBox="1">
            <a:spLocks noChangeArrowheads="1"/>
          </p:cNvSpPr>
          <p:nvPr/>
        </p:nvSpPr>
        <p:spPr bwMode="auto">
          <a:xfrm>
            <a:off x="1600200" y="1143000"/>
            <a:ext cx="16002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b="1"/>
              <a:t>kW per Rack</a:t>
            </a:r>
          </a:p>
        </p:txBody>
      </p:sp>
      <p:grpSp>
        <p:nvGrpSpPr>
          <p:cNvPr id="2" name="Group 1"/>
          <p:cNvGrpSpPr/>
          <p:nvPr/>
        </p:nvGrpSpPr>
        <p:grpSpPr>
          <a:xfrm>
            <a:off x="304800" y="3124200"/>
            <a:ext cx="3886200" cy="2890838"/>
            <a:chOff x="304800" y="3124200"/>
            <a:chExt cx="3886200" cy="2890838"/>
          </a:xfrm>
        </p:grpSpPr>
        <p:pic>
          <p:nvPicPr>
            <p:cNvPr id="1029"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t="14311" r="38226"/>
            <a:stretch>
              <a:fillRect/>
            </a:stretch>
          </p:blipFill>
          <p:spPr bwMode="auto">
            <a:xfrm>
              <a:off x="304800" y="3733800"/>
              <a:ext cx="3810000"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10"/>
            <p:cNvSpPr txBox="1">
              <a:spLocks noChangeArrowheads="1"/>
            </p:cNvSpPr>
            <p:nvPr/>
          </p:nvSpPr>
          <p:spPr bwMode="auto">
            <a:xfrm>
              <a:off x="457200" y="3124200"/>
              <a:ext cx="3733800"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b="1" dirty="0"/>
                <a:t>Cost to Power Server Will Soon Exceed Purchase Price</a:t>
              </a:r>
            </a:p>
          </p:txBody>
        </p:sp>
      </p:grpSp>
      <p:sp>
        <p:nvSpPr>
          <p:cNvPr id="8" name="Slide Number Placeholder 7"/>
          <p:cNvSpPr>
            <a:spLocks noGrp="1"/>
          </p:cNvSpPr>
          <p:nvPr>
            <p:ph type="sldNum" sz="quarter" idx="10"/>
          </p:nvPr>
        </p:nvSpPr>
        <p:spPr/>
        <p:txBody>
          <a:bodyPr/>
          <a:lstStyle/>
          <a:p>
            <a:fld id="{B76F7208-26AA-4745-9835-AD8494638D77}" type="slidenum">
              <a:rPr lang="en-US" smtClean="0"/>
              <a:pPr/>
              <a:t>110</a:t>
            </a:fld>
            <a:endParaRPr lang="en-US" dirty="0"/>
          </a:p>
        </p:txBody>
      </p:sp>
    </p:spTree>
    <p:extLst>
      <p:ext uri="{BB962C8B-B14F-4D97-AF65-F5344CB8AC3E}">
        <p14:creationId xmlns:p14="http://schemas.microsoft.com/office/powerpoint/2010/main" val="1512989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more power captain!”</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111</a:t>
            </a:fld>
            <a:endParaRPr lang="en-US" dirty="0"/>
          </a:p>
        </p:txBody>
      </p:sp>
      <p:pic>
        <p:nvPicPr>
          <p:cNvPr id="4098" name="Picture 2" descr="http://dilbert.com/dyn/str_strip/000000000/00000000/0000000/000000/60000/3000/300/63349/63349.strip.sunda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156318"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61397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20" y="30480"/>
            <a:ext cx="2595880" cy="1143000"/>
          </a:xfrm>
        </p:spPr>
        <p:txBody>
          <a:bodyPr/>
          <a:lstStyle/>
          <a:p>
            <a:r>
              <a:rPr lang="en-US" dirty="0" smtClean="0"/>
              <a:t>Cost Savings Potential</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112</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366" y="2278667"/>
            <a:ext cx="6755034" cy="4579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743200" y="154926"/>
            <a:ext cx="6248400" cy="2031325"/>
          </a:xfrm>
          <a:prstGeom prst="rect">
            <a:avLst/>
          </a:prstGeom>
        </p:spPr>
        <p:txBody>
          <a:bodyPr wrap="square">
            <a:spAutoFit/>
          </a:bodyPr>
          <a:lstStyle/>
          <a:p>
            <a:r>
              <a:rPr lang="en-US" dirty="0" smtClean="0"/>
              <a:t>“Power consumption per server in a data center was recently reported to have passed the cost of the server itself during its lifetime – typically three years. Data centers consume 1.2 percent of global power – 2 percent in the U.S. – and there are only approximately 13,000 of them. </a:t>
            </a:r>
            <a:r>
              <a:rPr lang="en-US" dirty="0"/>
              <a:t>The number of data centers being built around the world is expected to double by 2016.</a:t>
            </a:r>
            <a:r>
              <a:rPr lang="en-US" dirty="0" smtClean="0"/>
              <a:t>”</a:t>
            </a:r>
            <a:endParaRPr lang="en-US" dirty="0"/>
          </a:p>
        </p:txBody>
      </p:sp>
      <p:sp>
        <p:nvSpPr>
          <p:cNvPr id="8" name="Rectangle 7"/>
          <p:cNvSpPr/>
          <p:nvPr/>
        </p:nvSpPr>
        <p:spPr>
          <a:xfrm>
            <a:off x="6172200" y="1828800"/>
            <a:ext cx="2971800" cy="400110"/>
          </a:xfrm>
          <a:prstGeom prst="rect">
            <a:avLst/>
          </a:prstGeom>
        </p:spPr>
        <p:txBody>
          <a:bodyPr wrap="square">
            <a:spAutoFit/>
          </a:bodyPr>
          <a:lstStyle/>
          <a:p>
            <a:r>
              <a:rPr lang="en-US" sz="700" dirty="0">
                <a:hlinkClick r:id="rId3"/>
              </a:rPr>
              <a:t>http://</a:t>
            </a:r>
            <a:r>
              <a:rPr lang="en-US" sz="1000" dirty="0">
                <a:hlinkClick r:id="rId3"/>
              </a:rPr>
              <a:t>www.triplepundit.com/2013/02/sustainable-data-center-future</a:t>
            </a:r>
            <a:r>
              <a:rPr lang="en-US" sz="700" dirty="0">
                <a:hlinkClick r:id="rId3"/>
              </a:rPr>
              <a:t>/</a:t>
            </a:r>
            <a:endParaRPr lang="en-US" sz="700" dirty="0"/>
          </a:p>
        </p:txBody>
      </p:sp>
    </p:spTree>
    <p:extLst>
      <p:ext uri="{BB962C8B-B14F-4D97-AF65-F5344CB8AC3E}">
        <p14:creationId xmlns:p14="http://schemas.microsoft.com/office/powerpoint/2010/main" val="321263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ounded Rectangle 273411"/>
          <p:cNvSpPr>
            <a:spLocks noChangeArrowheads="1"/>
          </p:cNvSpPr>
          <p:nvPr/>
        </p:nvSpPr>
        <p:spPr bwMode="auto">
          <a:xfrm>
            <a:off x="1600200" y="2087563"/>
            <a:ext cx="3330575" cy="425450"/>
          </a:xfrm>
          <a:prstGeom prst="roundRect">
            <a:avLst>
              <a:gd name="adj" fmla="val 16667"/>
            </a:avLst>
          </a:prstGeom>
          <a:gradFill rotWithShape="1">
            <a:gsLst>
              <a:gs pos="0">
                <a:schemeClr val="bg1"/>
              </a:gs>
              <a:gs pos="100000">
                <a:schemeClr val="bg1">
                  <a:gamma/>
                  <a:shade val="86275"/>
                  <a:invGamma/>
                </a:schemeClr>
              </a:gs>
            </a:gsLst>
            <a:lin ang="5400000" scaled="1"/>
          </a:gradFill>
          <a:ln w="28575" cap="flat" cmpd="sng" algn="ctr">
            <a:solidFill>
              <a:srgbClr val="AAAA8C"/>
            </a:solidFill>
            <a:prstDash val="solid"/>
            <a:round/>
            <a:headEnd type="none" w="med" len="med"/>
            <a:tailEnd type="none" w="med" len="med"/>
          </a:ln>
          <a:effectLst/>
        </p:spPr>
        <p:txBody>
          <a:bodyPr lIns="45720" rIns="45720" anchor="ctr" anchorCtr="1"/>
          <a:lstStyle/>
          <a:p>
            <a:pPr algn="ctr" eaLnBrk="0" hangingPunct="0">
              <a:defRPr/>
            </a:pPr>
            <a:r>
              <a:rPr lang="en-US" b="1" dirty="0">
                <a:solidFill>
                  <a:schemeClr val="tx2"/>
                </a:solidFill>
                <a:latin typeface="Arial" charset="0"/>
                <a:cs typeface="Arial" charset="0"/>
              </a:rPr>
              <a:t>BEFORE VMware</a:t>
            </a:r>
          </a:p>
        </p:txBody>
      </p:sp>
      <p:sp>
        <p:nvSpPr>
          <p:cNvPr id="11267" name="Shape 273416"/>
          <p:cNvSpPr>
            <a:spLocks noGrp="1" noChangeArrowheads="1"/>
          </p:cNvSpPr>
          <p:nvPr>
            <p:ph type="body" idx="4294967295"/>
          </p:nvPr>
        </p:nvSpPr>
        <p:spPr>
          <a:xfrm>
            <a:off x="1219200" y="2544763"/>
            <a:ext cx="3070225" cy="2571750"/>
          </a:xfrm>
        </p:spPr>
        <p:txBody>
          <a:bodyPr anchorCtr="1">
            <a:spAutoFit/>
          </a:bodyPr>
          <a:lstStyle/>
          <a:p>
            <a:pPr marL="469900" lvl="1" indent="-177800">
              <a:lnSpc>
                <a:spcPct val="90000"/>
              </a:lnSpc>
              <a:spcAft>
                <a:spcPct val="25000"/>
              </a:spcAft>
            </a:pPr>
            <a:r>
              <a:rPr lang="en-US" sz="1800" dirty="0" smtClean="0"/>
              <a:t>1,000</a:t>
            </a:r>
          </a:p>
          <a:p>
            <a:pPr marL="469900" lvl="1" indent="-177800">
              <a:lnSpc>
                <a:spcPct val="90000"/>
              </a:lnSpc>
              <a:spcAft>
                <a:spcPct val="25000"/>
              </a:spcAft>
            </a:pPr>
            <a:r>
              <a:rPr lang="en-US" sz="1800" dirty="0" smtClean="0"/>
              <a:t>Direct attach</a:t>
            </a:r>
          </a:p>
          <a:p>
            <a:pPr marL="469900" lvl="1" indent="-177800">
              <a:lnSpc>
                <a:spcPct val="90000"/>
              </a:lnSpc>
              <a:spcAft>
                <a:spcPct val="25000"/>
              </a:spcAft>
            </a:pPr>
            <a:r>
              <a:rPr lang="en-US" sz="1800" dirty="0" smtClean="0"/>
              <a:t>3000 cables/ports</a:t>
            </a:r>
          </a:p>
          <a:p>
            <a:pPr marL="469900" lvl="1" indent="-177800">
              <a:lnSpc>
                <a:spcPct val="90000"/>
              </a:lnSpc>
              <a:spcAft>
                <a:spcPct val="25000"/>
              </a:spcAft>
            </a:pPr>
            <a:r>
              <a:rPr lang="en-US" sz="1800" dirty="0" smtClean="0"/>
              <a:t>200 racks</a:t>
            </a:r>
          </a:p>
          <a:p>
            <a:pPr marL="469900" lvl="1" indent="-177800">
              <a:lnSpc>
                <a:spcPct val="90000"/>
              </a:lnSpc>
              <a:spcAft>
                <a:spcPct val="25000"/>
              </a:spcAft>
            </a:pPr>
            <a:r>
              <a:rPr lang="en-US" sz="1800" dirty="0" smtClean="0"/>
              <a:t>400 power whips</a:t>
            </a:r>
          </a:p>
          <a:p>
            <a:pPr marL="469900" lvl="1" indent="-177800">
              <a:lnSpc>
                <a:spcPct val="90000"/>
              </a:lnSpc>
              <a:spcAft>
                <a:spcPct val="25000"/>
              </a:spcAft>
            </a:pPr>
            <a:r>
              <a:rPr lang="en-US" sz="1800" dirty="0" smtClean="0"/>
              <a:t>Planning expansion</a:t>
            </a:r>
          </a:p>
          <a:p>
            <a:pPr marL="469900" lvl="1" indent="-177800">
              <a:lnSpc>
                <a:spcPct val="90000"/>
              </a:lnSpc>
              <a:spcAft>
                <a:spcPct val="25000"/>
              </a:spcAft>
            </a:pPr>
            <a:endParaRPr lang="en-US" sz="1800" dirty="0" smtClean="0"/>
          </a:p>
          <a:p>
            <a:pPr marL="469900" lvl="1" indent="-177800">
              <a:lnSpc>
                <a:spcPct val="90000"/>
              </a:lnSpc>
              <a:spcAft>
                <a:spcPct val="25000"/>
              </a:spcAft>
            </a:pPr>
            <a:endParaRPr lang="en-US" sz="1800" dirty="0" smtClean="0"/>
          </a:p>
        </p:txBody>
      </p:sp>
      <p:sp>
        <p:nvSpPr>
          <p:cNvPr id="11268" name="Rectangle 273448"/>
          <p:cNvSpPr>
            <a:spLocks noChangeArrowheads="1"/>
          </p:cNvSpPr>
          <p:nvPr/>
        </p:nvSpPr>
        <p:spPr bwMode="auto">
          <a:xfrm>
            <a:off x="-76200" y="2544763"/>
            <a:ext cx="1752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1"/>
          <a:lstStyle/>
          <a:p>
            <a:pPr marL="469900" lvl="1" indent="-177800" eaLnBrk="0" hangingPunct="0">
              <a:lnSpc>
                <a:spcPct val="90000"/>
              </a:lnSpc>
              <a:spcAft>
                <a:spcPct val="25000"/>
              </a:spcAft>
              <a:buClr>
                <a:srgbClr val="33679B"/>
              </a:buClr>
            </a:pPr>
            <a:r>
              <a:rPr lang="en-US">
                <a:solidFill>
                  <a:srgbClr val="33679B"/>
                </a:solidFill>
              </a:rPr>
              <a:t>Servers</a:t>
            </a:r>
          </a:p>
          <a:p>
            <a:pPr marL="469900" lvl="1" indent="-177800" eaLnBrk="0" hangingPunct="0">
              <a:lnSpc>
                <a:spcPct val="90000"/>
              </a:lnSpc>
              <a:spcAft>
                <a:spcPct val="25000"/>
              </a:spcAft>
              <a:buClr>
                <a:srgbClr val="33679B"/>
              </a:buClr>
            </a:pPr>
            <a:r>
              <a:rPr lang="en-US">
                <a:solidFill>
                  <a:srgbClr val="33679B"/>
                </a:solidFill>
              </a:rPr>
              <a:t>Storage</a:t>
            </a:r>
          </a:p>
          <a:p>
            <a:pPr marL="469900" lvl="1" indent="-177800" eaLnBrk="0" hangingPunct="0">
              <a:lnSpc>
                <a:spcPct val="90000"/>
              </a:lnSpc>
              <a:spcAft>
                <a:spcPct val="25000"/>
              </a:spcAft>
              <a:buClr>
                <a:srgbClr val="33679B"/>
              </a:buClr>
            </a:pPr>
            <a:r>
              <a:rPr lang="en-US">
                <a:solidFill>
                  <a:srgbClr val="33679B"/>
                </a:solidFill>
              </a:rPr>
              <a:t>Network</a:t>
            </a:r>
          </a:p>
          <a:p>
            <a:pPr marL="469900" lvl="1" indent="-177800" eaLnBrk="0" hangingPunct="0">
              <a:lnSpc>
                <a:spcPct val="90000"/>
              </a:lnSpc>
              <a:spcAft>
                <a:spcPct val="25000"/>
              </a:spcAft>
              <a:buClr>
                <a:srgbClr val="33679B"/>
              </a:buClr>
            </a:pPr>
            <a:r>
              <a:rPr lang="en-US">
                <a:solidFill>
                  <a:srgbClr val="33679B"/>
                </a:solidFill>
              </a:rPr>
              <a:t>Facilities</a:t>
            </a:r>
          </a:p>
        </p:txBody>
      </p:sp>
      <p:sp>
        <p:nvSpPr>
          <p:cNvPr id="11269" name="Straight Connector 273449"/>
          <p:cNvSpPr>
            <a:spLocks noChangeShapeType="1"/>
          </p:cNvSpPr>
          <p:nvPr/>
        </p:nvSpPr>
        <p:spPr bwMode="auto">
          <a:xfrm flipV="1">
            <a:off x="457200" y="2849563"/>
            <a:ext cx="8229600"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txBody>
          <a:bodyPr lIns="45720" rIns="45720" anchor="ctr" anchorCtr="1"/>
          <a:lstStyle/>
          <a:p>
            <a:endParaRPr lang="en-US"/>
          </a:p>
        </p:txBody>
      </p:sp>
      <p:sp>
        <p:nvSpPr>
          <p:cNvPr id="11270" name="Straight Connector 273450"/>
          <p:cNvSpPr>
            <a:spLocks noChangeShapeType="1"/>
          </p:cNvSpPr>
          <p:nvPr/>
        </p:nvSpPr>
        <p:spPr bwMode="auto">
          <a:xfrm flipV="1">
            <a:off x="457200" y="3175000"/>
            <a:ext cx="8229600"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txBody>
          <a:bodyPr lIns="45720" rIns="45720" anchor="ctr" anchorCtr="1"/>
          <a:lstStyle/>
          <a:p>
            <a:endParaRPr lang="en-US"/>
          </a:p>
        </p:txBody>
      </p:sp>
      <p:sp>
        <p:nvSpPr>
          <p:cNvPr id="11271" name="Straight Connector 273451"/>
          <p:cNvSpPr>
            <a:spLocks noChangeShapeType="1"/>
          </p:cNvSpPr>
          <p:nvPr/>
        </p:nvSpPr>
        <p:spPr bwMode="auto">
          <a:xfrm flipV="1">
            <a:off x="457200" y="3500438"/>
            <a:ext cx="8229600"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txBody>
          <a:bodyPr lIns="45720" rIns="45720" anchor="ctr" anchorCtr="1"/>
          <a:lstStyle/>
          <a:p>
            <a:endParaRPr lang="en-US"/>
          </a:p>
        </p:txBody>
      </p:sp>
      <p:sp>
        <p:nvSpPr>
          <p:cNvPr id="11272" name="Rectangle 44"/>
          <p:cNvSpPr>
            <a:spLocks noChangeArrowheads="1"/>
          </p:cNvSpPr>
          <p:nvPr/>
        </p:nvSpPr>
        <p:spPr bwMode="auto">
          <a:xfrm>
            <a:off x="609600" y="569913"/>
            <a:ext cx="7696200" cy="406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rIns="45720" anchor="ctr">
            <a:spAutoFit/>
          </a:bodyPr>
          <a:lstStyle/>
          <a:p>
            <a:pPr eaLnBrk="0" hangingPunct="0">
              <a:lnSpc>
                <a:spcPct val="85000"/>
              </a:lnSpc>
            </a:pPr>
            <a:r>
              <a:rPr lang="en-US" sz="2400" b="1">
                <a:solidFill>
                  <a:schemeClr val="accent1"/>
                </a:solidFill>
              </a:rPr>
              <a:t>Consolidating Server, Storage, Network &amp; Facilities</a:t>
            </a:r>
          </a:p>
        </p:txBody>
      </p:sp>
      <p:sp>
        <p:nvSpPr>
          <p:cNvPr id="11273" name="AutoShape 6"/>
          <p:cNvSpPr>
            <a:spLocks noChangeArrowheads="1"/>
          </p:cNvSpPr>
          <p:nvPr/>
        </p:nvSpPr>
        <p:spPr bwMode="auto">
          <a:xfrm>
            <a:off x="1600200" y="1066800"/>
            <a:ext cx="7239000" cy="914400"/>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87000"/>
              </a:lnSpc>
              <a:buClr>
                <a:schemeClr val="tx2"/>
              </a:buClr>
              <a:buSzPct val="80000"/>
            </a:pPr>
            <a:r>
              <a:rPr lang="en-US" sz="2000" b="1">
                <a:solidFill>
                  <a:schemeClr val="bg1"/>
                </a:solidFill>
              </a:rPr>
              <a:t>VMware consolidates servers, storage and networking infrastructure to safely achieve higher utilization</a:t>
            </a:r>
          </a:p>
        </p:txBody>
      </p:sp>
      <p:pic>
        <p:nvPicPr>
          <p:cNvPr id="11274"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225" y="4845580"/>
            <a:ext cx="2230437"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6"/>
          <p:cNvGrpSpPr>
            <a:grpSpLocks/>
          </p:cNvGrpSpPr>
          <p:nvPr/>
        </p:nvGrpSpPr>
        <p:grpSpPr bwMode="auto">
          <a:xfrm>
            <a:off x="5005386" y="2069571"/>
            <a:ext cx="3876675" cy="4130675"/>
            <a:chOff x="3120" y="1315"/>
            <a:chExt cx="2442" cy="2602"/>
          </a:xfrm>
        </p:grpSpPr>
        <p:sp>
          <p:nvSpPr>
            <p:cNvPr id="273415" name="Rounded Rectangle 273414"/>
            <p:cNvSpPr>
              <a:spLocks noChangeArrowheads="1"/>
            </p:cNvSpPr>
            <p:nvPr/>
          </p:nvSpPr>
          <p:spPr bwMode="auto">
            <a:xfrm>
              <a:off x="3456" y="1315"/>
              <a:ext cx="2106" cy="268"/>
            </a:xfrm>
            <a:prstGeom prst="roundRect">
              <a:avLst>
                <a:gd name="adj" fmla="val 16667"/>
              </a:avLst>
            </a:prstGeom>
            <a:gradFill rotWithShape="1">
              <a:gsLst>
                <a:gs pos="0">
                  <a:schemeClr val="bg1"/>
                </a:gs>
                <a:gs pos="100000">
                  <a:schemeClr val="bg1">
                    <a:gamma/>
                    <a:shade val="86275"/>
                    <a:invGamma/>
                  </a:schemeClr>
                </a:gs>
              </a:gsLst>
              <a:lin ang="5400000" scaled="1"/>
            </a:gradFill>
            <a:ln w="28575" cap="flat" cmpd="sng" algn="ctr">
              <a:solidFill>
                <a:srgbClr val="AAAA8C"/>
              </a:solidFill>
              <a:prstDash val="solid"/>
              <a:round/>
              <a:headEnd type="none" w="med" len="med"/>
              <a:tailEnd type="none" w="med" len="med"/>
            </a:ln>
            <a:effectLst/>
          </p:spPr>
          <p:txBody>
            <a:bodyPr lIns="45720" rIns="45720" anchor="ctr" anchorCtr="1"/>
            <a:lstStyle/>
            <a:p>
              <a:pPr algn="ctr" eaLnBrk="0" hangingPunct="0">
                <a:defRPr/>
              </a:pPr>
              <a:r>
                <a:rPr lang="en-US" b="1" dirty="0">
                  <a:solidFill>
                    <a:schemeClr val="tx2"/>
                  </a:solidFill>
                  <a:latin typeface="Arial" charset="0"/>
                  <a:cs typeface="Arial" charset="0"/>
                </a:rPr>
                <a:t>AFTER VMware</a:t>
              </a:r>
            </a:p>
          </p:txBody>
        </p:sp>
        <p:sp>
          <p:nvSpPr>
            <p:cNvPr id="11278" name="Rectangle 273417"/>
            <p:cNvSpPr>
              <a:spLocks noChangeArrowheads="1"/>
            </p:cNvSpPr>
            <p:nvPr/>
          </p:nvSpPr>
          <p:spPr bwMode="auto">
            <a:xfrm>
              <a:off x="3120" y="1603"/>
              <a:ext cx="2352"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1"/>
            <a:lstStyle/>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dirty="0"/>
                <a:t>80</a:t>
              </a:r>
            </a:p>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dirty="0"/>
                <a:t>Tiered SAN and NAS</a:t>
              </a:r>
            </a:p>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dirty="0"/>
                <a:t>300 cables/ports</a:t>
              </a:r>
            </a:p>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dirty="0"/>
                <a:t>10 racks</a:t>
              </a:r>
            </a:p>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dirty="0"/>
                <a:t>20 power whip</a:t>
              </a:r>
            </a:p>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dirty="0"/>
                <a:t>Defer/avoid $1k per </a:t>
              </a:r>
              <a:r>
                <a:rPr lang="en-US" dirty="0" err="1" smtClean="0"/>
                <a:t>sqft</a:t>
              </a:r>
              <a:r>
                <a:rPr lang="en-US" dirty="0" smtClean="0"/>
                <a:t> expansion cost</a:t>
              </a:r>
              <a:endParaRPr lang="en-US" dirty="0"/>
            </a:p>
          </p:txBody>
        </p:sp>
        <p:pic>
          <p:nvPicPr>
            <p:cNvPr id="11279"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7" y="3083"/>
              <a:ext cx="1446"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76" name="Text Box 11"/>
          <p:cNvSpPr txBox="1">
            <a:spLocks noChangeArrowheads="1"/>
          </p:cNvSpPr>
          <p:nvPr/>
        </p:nvSpPr>
        <p:spPr bwMode="auto">
          <a:xfrm>
            <a:off x="304800" y="6172200"/>
            <a:ext cx="5638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sz="1200"/>
              <a:t>Source: Actual customer data </a:t>
            </a:r>
          </a:p>
        </p:txBody>
      </p:sp>
      <p:sp>
        <p:nvSpPr>
          <p:cNvPr id="16" name="Slide Number Placeholder 15"/>
          <p:cNvSpPr>
            <a:spLocks noGrp="1"/>
          </p:cNvSpPr>
          <p:nvPr>
            <p:ph type="sldNum" sz="quarter" idx="10"/>
          </p:nvPr>
        </p:nvSpPr>
        <p:spPr/>
        <p:txBody>
          <a:bodyPr/>
          <a:lstStyle/>
          <a:p>
            <a:fld id="{B76F7208-26AA-4745-9835-AD8494638D77}" type="slidenum">
              <a:rPr lang="en-US" smtClean="0"/>
              <a:pPr/>
              <a:t>113</a:t>
            </a:fld>
            <a:endParaRPr lang="en-US" dirty="0"/>
          </a:p>
        </p:txBody>
      </p:sp>
      <p:sp>
        <p:nvSpPr>
          <p:cNvPr id="17" name="Rectangle 16"/>
          <p:cNvSpPr/>
          <p:nvPr/>
        </p:nvSpPr>
        <p:spPr>
          <a:xfrm>
            <a:off x="3352800" y="6477000"/>
            <a:ext cx="4572000" cy="230832"/>
          </a:xfrm>
          <a:prstGeom prst="rect">
            <a:avLst/>
          </a:prstGeom>
        </p:spPr>
        <p:txBody>
          <a:bodyPr>
            <a:spAutoFit/>
          </a:bodyPr>
          <a:lstStyle/>
          <a:p>
            <a:r>
              <a:rPr lang="en-US" sz="900" dirty="0" smtClean="0">
                <a:hlinkClick r:id="rId7"/>
              </a:rPr>
              <a:t>http://www.slideshare.net/datacenters/vm-ware</a:t>
            </a:r>
            <a:endParaRPr lang="en-US" sz="900" dirty="0"/>
          </a:p>
        </p:txBody>
      </p:sp>
    </p:spTree>
    <p:custDataLst>
      <p:tags r:id="rId1"/>
    </p:custDataLst>
    <p:extLst>
      <p:ext uri="{BB962C8B-B14F-4D97-AF65-F5344CB8AC3E}">
        <p14:creationId xmlns:p14="http://schemas.microsoft.com/office/powerpoint/2010/main" val="21135622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SmartArt Placeholder 2"/>
          <p:cNvSpPr>
            <a:spLocks noGrp="1"/>
          </p:cNvSpPr>
          <p:nvPr>
            <p:ph type="dgm" idx="1"/>
          </p:nvPr>
        </p:nvSpPr>
        <p:spPr/>
      </p:sp>
      <p:sp>
        <p:nvSpPr>
          <p:cNvPr id="4" name="Slide Number Placeholder 3"/>
          <p:cNvSpPr>
            <a:spLocks noGrp="1"/>
          </p:cNvSpPr>
          <p:nvPr>
            <p:ph type="sldNum" sz="quarter" idx="10"/>
          </p:nvPr>
        </p:nvSpPr>
        <p:spPr/>
        <p:txBody>
          <a:bodyPr/>
          <a:lstStyle/>
          <a:p>
            <a:fld id="{B76F7208-26AA-4745-9835-AD8494638D77}" type="slidenum">
              <a:rPr lang="en-US" smtClean="0"/>
              <a:pPr/>
              <a:t>114</a:t>
            </a:fld>
            <a:endParaRPr lang="en-US" dirty="0"/>
          </a:p>
        </p:txBody>
      </p:sp>
      <p:pic>
        <p:nvPicPr>
          <p:cNvPr id="5" name="Picture 2" descr="http://www.vibrant.com/images/cables/artistic-mess-cormacphelan.jpg"/>
          <p:cNvPicPr>
            <a:picLocks noChangeAspect="1" noChangeArrowheads="1"/>
          </p:cNvPicPr>
          <p:nvPr/>
        </p:nvPicPr>
        <p:blipFill>
          <a:blip r:embed="rId2" cstate="print"/>
          <a:srcRect/>
          <a:stretch>
            <a:fillRect/>
          </a:stretch>
        </p:blipFill>
        <p:spPr bwMode="auto">
          <a:xfrm>
            <a:off x="-1" y="0"/>
            <a:ext cx="10144967" cy="6858000"/>
          </a:xfrm>
          <a:prstGeom prst="rect">
            <a:avLst/>
          </a:prstGeom>
          <a:noFill/>
        </p:spPr>
      </p:pic>
      <p:sp>
        <p:nvSpPr>
          <p:cNvPr id="6" name="TextBox 5"/>
          <p:cNvSpPr txBox="1"/>
          <p:nvPr/>
        </p:nvSpPr>
        <p:spPr>
          <a:xfrm>
            <a:off x="1524000" y="4648200"/>
            <a:ext cx="2819400" cy="954107"/>
          </a:xfrm>
          <a:prstGeom prst="rect">
            <a:avLst/>
          </a:prstGeom>
          <a:noFill/>
        </p:spPr>
        <p:txBody>
          <a:bodyPr wrap="square" rtlCol="0">
            <a:spAutoFit/>
          </a:bodyPr>
          <a:lstStyle/>
          <a:p>
            <a:r>
              <a:rPr lang="en-US" sz="2800" dirty="0" smtClean="0"/>
              <a:t>Improved Cable Management</a:t>
            </a:r>
            <a:endParaRPr lang="en-US" sz="2800" dirty="0"/>
          </a:p>
        </p:txBody>
      </p:sp>
    </p:spTree>
    <p:extLst>
      <p:ext uri="{BB962C8B-B14F-4D97-AF65-F5344CB8AC3E}">
        <p14:creationId xmlns:p14="http://schemas.microsoft.com/office/powerpoint/2010/main" val="3148666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3703638" y="914400"/>
            <a:ext cx="4648200" cy="411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600"/>
          </a:p>
        </p:txBody>
      </p:sp>
      <p:sp>
        <p:nvSpPr>
          <p:cNvPr id="70" name="Rectangle 69"/>
          <p:cNvSpPr/>
          <p:nvPr/>
        </p:nvSpPr>
        <p:spPr bwMode="auto">
          <a:xfrm rot="20885570">
            <a:off x="5688817" y="2504093"/>
            <a:ext cx="1972637" cy="1727412"/>
          </a:xfrm>
          <a:prstGeom prst="rect">
            <a:avLst/>
          </a:prstGeom>
          <a:solidFill>
            <a:schemeClr val="accent1">
              <a:lumMod val="60000"/>
              <a:lumOff val="40000"/>
            </a:scheme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lstStyle/>
          <a:p>
            <a:pPr algn="ctr">
              <a:defRPr/>
            </a:pPr>
            <a:endParaRPr lang="en-GB" sz="1600" b="1">
              <a:latin typeface="Arial" charset="0"/>
              <a:cs typeface="Arial" charset="0"/>
            </a:endParaRPr>
          </a:p>
        </p:txBody>
      </p:sp>
      <p:sp>
        <p:nvSpPr>
          <p:cNvPr id="14340" name="Rectangle 4"/>
          <p:cNvSpPr>
            <a:spLocks noGrp="1" noChangeArrowheads="1"/>
          </p:cNvSpPr>
          <p:nvPr>
            <p:ph type="title"/>
          </p:nvPr>
        </p:nvSpPr>
        <p:spPr>
          <a:xfrm>
            <a:off x="584673" y="434975"/>
            <a:ext cx="5572125" cy="403225"/>
          </a:xfrm>
        </p:spPr>
        <p:txBody>
          <a:bodyPr>
            <a:normAutofit fontScale="90000"/>
          </a:bodyPr>
          <a:lstStyle/>
          <a:p>
            <a:r>
              <a:rPr lang="en-US" dirty="0" smtClean="0"/>
              <a:t> Right-Size IT Infrastructure</a:t>
            </a:r>
          </a:p>
        </p:txBody>
      </p:sp>
      <p:grpSp>
        <p:nvGrpSpPr>
          <p:cNvPr id="2" name="Group 5"/>
          <p:cNvGrpSpPr>
            <a:grpSpLocks/>
          </p:cNvGrpSpPr>
          <p:nvPr/>
        </p:nvGrpSpPr>
        <p:grpSpPr bwMode="auto">
          <a:xfrm>
            <a:off x="685800" y="1463675"/>
            <a:ext cx="2743200" cy="2498725"/>
            <a:chOff x="432" y="864"/>
            <a:chExt cx="1728" cy="1574"/>
          </a:xfrm>
        </p:grpSpPr>
        <p:grpSp>
          <p:nvGrpSpPr>
            <p:cNvPr id="3" name="Group 6"/>
            <p:cNvGrpSpPr>
              <a:grpSpLocks/>
            </p:cNvGrpSpPr>
            <p:nvPr/>
          </p:nvGrpSpPr>
          <p:grpSpPr bwMode="auto">
            <a:xfrm>
              <a:off x="432" y="864"/>
              <a:ext cx="1728" cy="1162"/>
              <a:chOff x="1479" y="566"/>
              <a:chExt cx="2265" cy="1642"/>
            </a:xfrm>
          </p:grpSpPr>
          <p:sp>
            <p:nvSpPr>
              <p:cNvPr id="14510" name="AutoShape 7"/>
              <p:cNvSpPr>
                <a:spLocks noChangeArrowheads="1"/>
              </p:cNvSpPr>
              <p:nvPr/>
            </p:nvSpPr>
            <p:spPr bwMode="auto">
              <a:xfrm>
                <a:off x="2064" y="1263"/>
                <a:ext cx="791" cy="609"/>
              </a:xfrm>
              <a:prstGeom prst="rightArrow">
                <a:avLst>
                  <a:gd name="adj1" fmla="val 57944"/>
                  <a:gd name="adj2" fmla="val 38695"/>
                </a:avLst>
              </a:prstGeom>
              <a:gradFill rotWithShape="1">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600" b="1"/>
              </a:p>
            </p:txBody>
          </p:sp>
          <p:grpSp>
            <p:nvGrpSpPr>
              <p:cNvPr id="4" name="Group 8"/>
              <p:cNvGrpSpPr>
                <a:grpSpLocks/>
              </p:cNvGrpSpPr>
              <p:nvPr/>
            </p:nvGrpSpPr>
            <p:grpSpPr bwMode="auto">
              <a:xfrm>
                <a:off x="1479" y="956"/>
                <a:ext cx="825" cy="1252"/>
                <a:chOff x="732" y="1661"/>
                <a:chExt cx="528" cy="901"/>
              </a:xfrm>
            </p:grpSpPr>
            <p:pic>
              <p:nvPicPr>
                <p:cNvPr id="14520" name="Picture 9" descr="small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 y="1846"/>
                  <a:ext cx="524"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21" name="Picture 10" descr="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 y="1771"/>
                  <a:ext cx="385"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22" name="Picture 11" descr="Ap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 y="1661"/>
                  <a:ext cx="38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2"/>
              <p:cNvGrpSpPr>
                <a:grpSpLocks/>
              </p:cNvGrpSpPr>
              <p:nvPr/>
            </p:nvGrpSpPr>
            <p:grpSpPr bwMode="auto">
              <a:xfrm>
                <a:off x="2832" y="566"/>
                <a:ext cx="912" cy="1642"/>
                <a:chOff x="2671" y="874"/>
                <a:chExt cx="1076" cy="2218"/>
              </a:xfrm>
            </p:grpSpPr>
            <p:pic>
              <p:nvPicPr>
                <p:cNvPr id="14513" name="Picture 9" descr="small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1" y="1663"/>
                  <a:ext cx="1046" cy="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14"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71" y="1488"/>
                  <a:ext cx="881"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15" name="Picture 33" descr="blocks-APP-OS-skew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2" y="874"/>
                  <a:ext cx="297" cy="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16" name="Picture 33" descr="blocks-APP-OS-skew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82" y="938"/>
                  <a:ext cx="298"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17" name="Picture 33" descr="blocks-APP-OS-skew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62" y="1002"/>
                  <a:ext cx="298"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18" name="Picture 33" descr="blocks-APP-OS-skew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43" y="1066"/>
                  <a:ext cx="297"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19" name="Picture 33" descr="blocks-APP-OS-skew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23" y="1130"/>
                  <a:ext cx="297"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509" name="Text Box 20"/>
            <p:cNvSpPr txBox="1">
              <a:spLocks noChangeArrowheads="1"/>
            </p:cNvSpPr>
            <p:nvPr/>
          </p:nvSpPr>
          <p:spPr bwMode="auto">
            <a:xfrm>
              <a:off x="432" y="2188"/>
              <a:ext cx="1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sz="2000" b="1"/>
                <a:t>Consolidate…</a:t>
              </a:r>
            </a:p>
          </p:txBody>
        </p:sp>
      </p:grpSp>
      <p:sp>
        <p:nvSpPr>
          <p:cNvPr id="613397" name="Text Box 21"/>
          <p:cNvSpPr txBox="1">
            <a:spLocks noChangeArrowheads="1"/>
          </p:cNvSpPr>
          <p:nvPr/>
        </p:nvSpPr>
        <p:spPr bwMode="auto">
          <a:xfrm>
            <a:off x="3505200" y="3581400"/>
            <a:ext cx="525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sz="2000" b="1"/>
              <a:t>…entire farms of servers and storage…</a:t>
            </a:r>
          </a:p>
        </p:txBody>
      </p:sp>
      <p:sp>
        <p:nvSpPr>
          <p:cNvPr id="613398" name="Text Box 22"/>
          <p:cNvSpPr txBox="1">
            <a:spLocks noChangeArrowheads="1"/>
          </p:cNvSpPr>
          <p:nvPr/>
        </p:nvSpPr>
        <p:spPr bwMode="auto">
          <a:xfrm>
            <a:off x="4572000" y="4403725"/>
            <a:ext cx="4038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sz="2000" b="1"/>
              <a:t>…and dynamically optimize to only consume the resources  you need!</a:t>
            </a:r>
          </a:p>
        </p:txBody>
      </p:sp>
      <p:sp>
        <p:nvSpPr>
          <p:cNvPr id="68" name="Rectangle 67"/>
          <p:cNvSpPr/>
          <p:nvPr/>
        </p:nvSpPr>
        <p:spPr bwMode="auto">
          <a:xfrm rot="20944952">
            <a:off x="4237408" y="1173079"/>
            <a:ext cx="2631502" cy="2267041"/>
          </a:xfrm>
          <a:prstGeom prst="rect">
            <a:avLst/>
          </a:prstGeom>
          <a:solidFill>
            <a:schemeClr val="accent1">
              <a:lumMod val="60000"/>
              <a:lumOff val="40000"/>
            </a:scheme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lstStyle/>
          <a:p>
            <a:pPr algn="ctr">
              <a:defRPr/>
            </a:pPr>
            <a:endParaRPr lang="en-GB" sz="1600" b="1">
              <a:latin typeface="Arial" charset="0"/>
              <a:cs typeface="Arial" charset="0"/>
            </a:endParaRPr>
          </a:p>
        </p:txBody>
      </p:sp>
      <p:pic>
        <p:nvPicPr>
          <p:cNvPr id="69"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75138" y="2057400"/>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87863" y="21748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16463" y="23272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45063" y="24796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73663" y="26320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34" descr="Server_Rac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800" y="838200"/>
            <a:ext cx="31273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34" descr="Server_Rac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18200" y="1008063"/>
            <a:ext cx="31273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082" descr="tape-array-[Convert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80138" y="1676400"/>
            <a:ext cx="312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0263" y="1676400"/>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8863" y="1828800"/>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7463" y="1981200"/>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26063" y="2133600"/>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4663" y="23272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34" descr="Server_Rac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29400" y="1981200"/>
            <a:ext cx="31273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34" descr="Server_Rac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58000" y="2082800"/>
            <a:ext cx="31273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34" descr="Server_Rac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94538" y="2209800"/>
            <a:ext cx="312737"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34" descr="Server_Rac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328863"/>
            <a:ext cx="31273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7463" y="1371600"/>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26063" y="14890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4663" y="16414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83263" y="17938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1863" y="19462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59463" y="29368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88063" y="3048000"/>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6663" y="31654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0463" y="2514600"/>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69063" y="2667000"/>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078" descr="ICON_Server_Right_NoShadow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97663" y="2784475"/>
            <a:ext cx="3206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080" descr="ICON_Server_Red_NoShadow_Q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18250" y="3157538"/>
            <a:ext cx="33178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080" descr="ICON_Server_Red_NoShadow_Q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3450" y="1938338"/>
            <a:ext cx="33178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1080" descr="ICON_Server_Red_NoShadow_Q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46725" y="2317750"/>
            <a:ext cx="3317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5"/>
          <p:cNvGrpSpPr>
            <a:grpSpLocks/>
          </p:cNvGrpSpPr>
          <p:nvPr/>
        </p:nvGrpSpPr>
        <p:grpSpPr bwMode="auto">
          <a:xfrm>
            <a:off x="685800" y="4038600"/>
            <a:ext cx="3657600" cy="1905000"/>
            <a:chOff x="3120" y="1920"/>
            <a:chExt cx="2304" cy="1200"/>
          </a:xfrm>
        </p:grpSpPr>
        <p:grpSp>
          <p:nvGrpSpPr>
            <p:cNvPr id="7" name="Group 56"/>
            <p:cNvGrpSpPr>
              <a:grpSpLocks/>
            </p:cNvGrpSpPr>
            <p:nvPr/>
          </p:nvGrpSpPr>
          <p:grpSpPr bwMode="auto">
            <a:xfrm>
              <a:off x="3204" y="2040"/>
              <a:ext cx="2136" cy="958"/>
              <a:chOff x="3204" y="2040"/>
              <a:chExt cx="2136" cy="958"/>
            </a:xfrm>
          </p:grpSpPr>
          <p:sp>
            <p:nvSpPr>
              <p:cNvPr id="14490" name="AutoShape 57"/>
              <p:cNvSpPr>
                <a:spLocks noChangeArrowheads="1"/>
              </p:cNvSpPr>
              <p:nvPr/>
            </p:nvSpPr>
            <p:spPr bwMode="auto">
              <a:xfrm>
                <a:off x="3204" y="2042"/>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491" name="AutoShape 58"/>
              <p:cNvSpPr>
                <a:spLocks noChangeArrowheads="1"/>
              </p:cNvSpPr>
              <p:nvPr/>
            </p:nvSpPr>
            <p:spPr bwMode="auto">
              <a:xfrm>
                <a:off x="3571" y="2042"/>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492" name="AutoShape 59"/>
              <p:cNvSpPr>
                <a:spLocks noChangeArrowheads="1"/>
              </p:cNvSpPr>
              <p:nvPr/>
            </p:nvSpPr>
            <p:spPr bwMode="auto">
              <a:xfrm>
                <a:off x="3939" y="2042"/>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493" name="AutoShape 60"/>
              <p:cNvSpPr>
                <a:spLocks noChangeArrowheads="1"/>
              </p:cNvSpPr>
              <p:nvPr/>
            </p:nvSpPr>
            <p:spPr bwMode="auto">
              <a:xfrm>
                <a:off x="4307" y="2042"/>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494" name="AutoShape 61"/>
              <p:cNvSpPr>
                <a:spLocks noChangeArrowheads="1"/>
              </p:cNvSpPr>
              <p:nvPr/>
            </p:nvSpPr>
            <p:spPr bwMode="auto">
              <a:xfrm>
                <a:off x="4675" y="2042"/>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495" name="AutoShape 62"/>
              <p:cNvSpPr>
                <a:spLocks noChangeArrowheads="1"/>
              </p:cNvSpPr>
              <p:nvPr/>
            </p:nvSpPr>
            <p:spPr bwMode="auto">
              <a:xfrm>
                <a:off x="3204" y="2298"/>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496" name="AutoShape 63"/>
              <p:cNvSpPr>
                <a:spLocks noChangeArrowheads="1"/>
              </p:cNvSpPr>
              <p:nvPr/>
            </p:nvSpPr>
            <p:spPr bwMode="auto">
              <a:xfrm>
                <a:off x="3571" y="2298"/>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497" name="AutoShape 64"/>
              <p:cNvSpPr>
                <a:spLocks noChangeArrowheads="1"/>
              </p:cNvSpPr>
              <p:nvPr/>
            </p:nvSpPr>
            <p:spPr bwMode="auto">
              <a:xfrm>
                <a:off x="3939" y="2298"/>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498" name="AutoShape 65"/>
              <p:cNvSpPr>
                <a:spLocks noChangeArrowheads="1"/>
              </p:cNvSpPr>
              <p:nvPr/>
            </p:nvSpPr>
            <p:spPr bwMode="auto">
              <a:xfrm>
                <a:off x="4307" y="2298"/>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499" name="AutoShape 66"/>
              <p:cNvSpPr>
                <a:spLocks noChangeArrowheads="1"/>
              </p:cNvSpPr>
              <p:nvPr/>
            </p:nvSpPr>
            <p:spPr bwMode="auto">
              <a:xfrm>
                <a:off x="4675" y="2298"/>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500" name="AutoShape 67"/>
              <p:cNvSpPr>
                <a:spLocks noChangeArrowheads="1"/>
              </p:cNvSpPr>
              <p:nvPr/>
            </p:nvSpPr>
            <p:spPr bwMode="auto">
              <a:xfrm>
                <a:off x="3204" y="2554"/>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501" name="AutoShape 68"/>
              <p:cNvSpPr>
                <a:spLocks noChangeArrowheads="1"/>
              </p:cNvSpPr>
              <p:nvPr/>
            </p:nvSpPr>
            <p:spPr bwMode="auto">
              <a:xfrm>
                <a:off x="3571" y="2554"/>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502" name="AutoShape 69"/>
              <p:cNvSpPr>
                <a:spLocks noChangeArrowheads="1"/>
              </p:cNvSpPr>
              <p:nvPr/>
            </p:nvSpPr>
            <p:spPr bwMode="auto">
              <a:xfrm>
                <a:off x="3204" y="2810"/>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503" name="AutoShape 70"/>
              <p:cNvSpPr>
                <a:spLocks noChangeArrowheads="1"/>
              </p:cNvSpPr>
              <p:nvPr/>
            </p:nvSpPr>
            <p:spPr bwMode="auto">
              <a:xfrm>
                <a:off x="3571" y="2810"/>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504" name="AutoShape 71"/>
              <p:cNvSpPr>
                <a:spLocks noChangeArrowheads="1"/>
              </p:cNvSpPr>
              <p:nvPr/>
            </p:nvSpPr>
            <p:spPr bwMode="auto">
              <a:xfrm>
                <a:off x="5043" y="2554"/>
                <a:ext cx="297" cy="444"/>
              </a:xfrm>
              <a:prstGeom prst="roundRect">
                <a:avLst>
                  <a:gd name="adj" fmla="val 7069"/>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505" name="AutoShape 72"/>
              <p:cNvSpPr>
                <a:spLocks noChangeArrowheads="1"/>
              </p:cNvSpPr>
              <p:nvPr/>
            </p:nvSpPr>
            <p:spPr bwMode="auto">
              <a:xfrm>
                <a:off x="5043" y="2040"/>
                <a:ext cx="297" cy="444"/>
              </a:xfrm>
              <a:prstGeom prst="roundRect">
                <a:avLst>
                  <a:gd name="adj" fmla="val 7069"/>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506" name="AutoShape 73"/>
              <p:cNvSpPr>
                <a:spLocks noChangeArrowheads="1"/>
              </p:cNvSpPr>
              <p:nvPr/>
            </p:nvSpPr>
            <p:spPr bwMode="auto">
              <a:xfrm>
                <a:off x="4679" y="2554"/>
                <a:ext cx="297" cy="444"/>
              </a:xfrm>
              <a:prstGeom prst="roundRect">
                <a:avLst>
                  <a:gd name="adj" fmla="val 7069"/>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sp>
            <p:nvSpPr>
              <p:cNvPr id="14507" name="AutoShape 74"/>
              <p:cNvSpPr>
                <a:spLocks noChangeArrowheads="1"/>
              </p:cNvSpPr>
              <p:nvPr/>
            </p:nvSpPr>
            <p:spPr bwMode="auto">
              <a:xfrm>
                <a:off x="3947" y="2554"/>
                <a:ext cx="649" cy="444"/>
              </a:xfrm>
              <a:prstGeom prst="roundRect">
                <a:avLst>
                  <a:gd name="adj" fmla="val 7069"/>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sz="1200" b="1">
                    <a:solidFill>
                      <a:schemeClr val="bg1"/>
                    </a:solidFill>
                  </a:rPr>
                  <a:t>HW</a:t>
                </a:r>
              </a:p>
            </p:txBody>
          </p:sp>
        </p:grpSp>
        <p:sp>
          <p:nvSpPr>
            <p:cNvPr id="14489" name="AutoShape 75"/>
            <p:cNvSpPr>
              <a:spLocks noChangeArrowheads="1"/>
            </p:cNvSpPr>
            <p:nvPr/>
          </p:nvSpPr>
          <p:spPr bwMode="auto">
            <a:xfrm>
              <a:off x="3120" y="1920"/>
              <a:ext cx="2304" cy="1200"/>
            </a:xfrm>
            <a:prstGeom prst="roundRect">
              <a:avLst>
                <a:gd name="adj" fmla="val 5144"/>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b" anchorCtr="1"/>
            <a:lstStyle/>
            <a:p>
              <a:pPr algn="ctr">
                <a:lnSpc>
                  <a:spcPct val="87000"/>
                </a:lnSpc>
                <a:buClr>
                  <a:schemeClr val="tx2"/>
                </a:buClr>
                <a:buSzPct val="80000"/>
              </a:pPr>
              <a:endParaRPr lang="en-GB" sz="1600" b="1">
                <a:solidFill>
                  <a:schemeClr val="accent1"/>
                </a:solidFill>
              </a:endParaRPr>
            </a:p>
          </p:txBody>
        </p:sp>
      </p:grpSp>
      <p:grpSp>
        <p:nvGrpSpPr>
          <p:cNvPr id="8" name="Group 76"/>
          <p:cNvGrpSpPr>
            <a:grpSpLocks/>
          </p:cNvGrpSpPr>
          <p:nvPr/>
        </p:nvGrpSpPr>
        <p:grpSpPr bwMode="auto">
          <a:xfrm>
            <a:off x="914400" y="4271963"/>
            <a:ext cx="2673350" cy="1428750"/>
            <a:chOff x="3234" y="1971"/>
            <a:chExt cx="1684" cy="900"/>
          </a:xfrm>
        </p:grpSpPr>
        <p:grpSp>
          <p:nvGrpSpPr>
            <p:cNvPr id="9" name="Group 77"/>
            <p:cNvGrpSpPr>
              <a:grpSpLocks/>
            </p:cNvGrpSpPr>
            <p:nvPr/>
          </p:nvGrpSpPr>
          <p:grpSpPr bwMode="auto">
            <a:xfrm>
              <a:off x="3714" y="1972"/>
              <a:ext cx="96" cy="96"/>
              <a:chOff x="276" y="1268"/>
              <a:chExt cx="144" cy="144"/>
            </a:xfrm>
          </p:grpSpPr>
          <p:sp>
            <p:nvSpPr>
              <p:cNvPr id="14486" name="AutoShape 78"/>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87" name="AutoShape 79"/>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0" name="Group 80"/>
            <p:cNvGrpSpPr>
              <a:grpSpLocks/>
            </p:cNvGrpSpPr>
            <p:nvPr/>
          </p:nvGrpSpPr>
          <p:grpSpPr bwMode="auto">
            <a:xfrm>
              <a:off x="4709" y="2244"/>
              <a:ext cx="96" cy="96"/>
              <a:chOff x="3234" y="1972"/>
              <a:chExt cx="96" cy="96"/>
            </a:xfrm>
          </p:grpSpPr>
          <p:sp>
            <p:nvSpPr>
              <p:cNvPr id="14484" name="AutoShape 81"/>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85" name="AutoShape 82"/>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1" name="Group 83"/>
            <p:cNvGrpSpPr>
              <a:grpSpLocks/>
            </p:cNvGrpSpPr>
            <p:nvPr/>
          </p:nvGrpSpPr>
          <p:grpSpPr bwMode="auto">
            <a:xfrm>
              <a:off x="3234" y="2513"/>
              <a:ext cx="96" cy="96"/>
              <a:chOff x="3234" y="1972"/>
              <a:chExt cx="96" cy="96"/>
            </a:xfrm>
          </p:grpSpPr>
          <p:sp>
            <p:nvSpPr>
              <p:cNvPr id="14482" name="AutoShape 84"/>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83" name="AutoShape 85"/>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2" name="Group 86"/>
            <p:cNvGrpSpPr>
              <a:grpSpLocks/>
            </p:cNvGrpSpPr>
            <p:nvPr/>
          </p:nvGrpSpPr>
          <p:grpSpPr bwMode="auto">
            <a:xfrm>
              <a:off x="3971" y="2513"/>
              <a:ext cx="96" cy="96"/>
              <a:chOff x="3234" y="1972"/>
              <a:chExt cx="96" cy="96"/>
            </a:xfrm>
          </p:grpSpPr>
          <p:sp>
            <p:nvSpPr>
              <p:cNvPr id="14480" name="AutoShape 87"/>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81" name="AutoShape 88"/>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3" name="Group 89"/>
            <p:cNvGrpSpPr>
              <a:grpSpLocks/>
            </p:cNvGrpSpPr>
            <p:nvPr/>
          </p:nvGrpSpPr>
          <p:grpSpPr bwMode="auto">
            <a:xfrm>
              <a:off x="3714" y="2773"/>
              <a:ext cx="96" cy="96"/>
              <a:chOff x="276" y="1268"/>
              <a:chExt cx="144" cy="144"/>
            </a:xfrm>
          </p:grpSpPr>
          <p:sp>
            <p:nvSpPr>
              <p:cNvPr id="14478" name="AutoShape 90"/>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79" name="AutoShape 91"/>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4" name="Group 92"/>
            <p:cNvGrpSpPr>
              <a:grpSpLocks/>
            </p:cNvGrpSpPr>
            <p:nvPr/>
          </p:nvGrpSpPr>
          <p:grpSpPr bwMode="auto">
            <a:xfrm>
              <a:off x="3234" y="2773"/>
              <a:ext cx="96" cy="96"/>
              <a:chOff x="3234" y="1972"/>
              <a:chExt cx="96" cy="96"/>
            </a:xfrm>
          </p:grpSpPr>
          <p:sp>
            <p:nvSpPr>
              <p:cNvPr id="14476" name="AutoShape 93"/>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77" name="AutoShape 94"/>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5" name="Group 95"/>
            <p:cNvGrpSpPr>
              <a:grpSpLocks/>
            </p:cNvGrpSpPr>
            <p:nvPr/>
          </p:nvGrpSpPr>
          <p:grpSpPr bwMode="auto">
            <a:xfrm>
              <a:off x="3348" y="2246"/>
              <a:ext cx="96" cy="96"/>
              <a:chOff x="276" y="1268"/>
              <a:chExt cx="144" cy="144"/>
            </a:xfrm>
          </p:grpSpPr>
          <p:sp>
            <p:nvSpPr>
              <p:cNvPr id="14474" name="AutoShape 96"/>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75" name="AutoShape 97"/>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6" name="Group 98"/>
            <p:cNvGrpSpPr>
              <a:grpSpLocks/>
            </p:cNvGrpSpPr>
            <p:nvPr/>
          </p:nvGrpSpPr>
          <p:grpSpPr bwMode="auto">
            <a:xfrm>
              <a:off x="4086" y="2515"/>
              <a:ext cx="96" cy="96"/>
              <a:chOff x="276" y="1268"/>
              <a:chExt cx="144" cy="144"/>
            </a:xfrm>
          </p:grpSpPr>
          <p:sp>
            <p:nvSpPr>
              <p:cNvPr id="14472" name="AutoShape 99"/>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73" name="AutoShape 100"/>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7" name="Group 101"/>
            <p:cNvGrpSpPr>
              <a:grpSpLocks/>
            </p:cNvGrpSpPr>
            <p:nvPr/>
          </p:nvGrpSpPr>
          <p:grpSpPr bwMode="auto">
            <a:xfrm>
              <a:off x="4822" y="2515"/>
              <a:ext cx="96" cy="96"/>
              <a:chOff x="276" y="1268"/>
              <a:chExt cx="144" cy="144"/>
            </a:xfrm>
          </p:grpSpPr>
          <p:sp>
            <p:nvSpPr>
              <p:cNvPr id="14470" name="AutoShape 102"/>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71" name="AutoShape 103"/>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8" name="Group 104"/>
            <p:cNvGrpSpPr>
              <a:grpSpLocks/>
            </p:cNvGrpSpPr>
            <p:nvPr/>
          </p:nvGrpSpPr>
          <p:grpSpPr bwMode="auto">
            <a:xfrm>
              <a:off x="3348" y="2775"/>
              <a:ext cx="96" cy="96"/>
              <a:chOff x="276" y="1268"/>
              <a:chExt cx="144" cy="144"/>
            </a:xfrm>
          </p:grpSpPr>
          <p:sp>
            <p:nvSpPr>
              <p:cNvPr id="14468" name="AutoShape 105"/>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69" name="AutoShape 106"/>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9" name="Group 107"/>
            <p:cNvGrpSpPr>
              <a:grpSpLocks/>
            </p:cNvGrpSpPr>
            <p:nvPr/>
          </p:nvGrpSpPr>
          <p:grpSpPr bwMode="auto">
            <a:xfrm>
              <a:off x="3601" y="1971"/>
              <a:ext cx="96" cy="96"/>
              <a:chOff x="3234" y="1972"/>
              <a:chExt cx="96" cy="96"/>
            </a:xfrm>
          </p:grpSpPr>
          <p:sp>
            <p:nvSpPr>
              <p:cNvPr id="14466" name="AutoShape 108"/>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67" name="AutoShape 109"/>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20" name="Group 110"/>
            <p:cNvGrpSpPr>
              <a:grpSpLocks/>
            </p:cNvGrpSpPr>
            <p:nvPr/>
          </p:nvGrpSpPr>
          <p:grpSpPr bwMode="auto">
            <a:xfrm>
              <a:off x="3601" y="2243"/>
              <a:ext cx="96" cy="96"/>
              <a:chOff x="3234" y="1972"/>
              <a:chExt cx="96" cy="96"/>
            </a:xfrm>
          </p:grpSpPr>
          <p:sp>
            <p:nvSpPr>
              <p:cNvPr id="14464" name="AutoShape 111"/>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65" name="AutoShape 112"/>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grpSp>
        <p:nvGrpSpPr>
          <p:cNvPr id="21" name="Group 113"/>
          <p:cNvGrpSpPr>
            <a:grpSpLocks/>
          </p:cNvGrpSpPr>
          <p:nvPr/>
        </p:nvGrpSpPr>
        <p:grpSpPr bwMode="auto">
          <a:xfrm>
            <a:off x="914400" y="4271963"/>
            <a:ext cx="3257550" cy="1423987"/>
            <a:chOff x="3234" y="1971"/>
            <a:chExt cx="2052" cy="897"/>
          </a:xfrm>
        </p:grpSpPr>
        <p:grpSp>
          <p:nvGrpSpPr>
            <p:cNvPr id="22" name="Group 114"/>
            <p:cNvGrpSpPr>
              <a:grpSpLocks/>
            </p:cNvGrpSpPr>
            <p:nvPr/>
          </p:nvGrpSpPr>
          <p:grpSpPr bwMode="auto">
            <a:xfrm>
              <a:off x="3234" y="1972"/>
              <a:ext cx="96" cy="96"/>
              <a:chOff x="3234" y="1972"/>
              <a:chExt cx="96" cy="96"/>
            </a:xfrm>
          </p:grpSpPr>
          <p:sp>
            <p:nvSpPr>
              <p:cNvPr id="14450" name="AutoShape 115"/>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51" name="AutoShape 116"/>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23" name="Group 117"/>
            <p:cNvGrpSpPr>
              <a:grpSpLocks/>
            </p:cNvGrpSpPr>
            <p:nvPr/>
          </p:nvGrpSpPr>
          <p:grpSpPr bwMode="auto">
            <a:xfrm>
              <a:off x="4452" y="1972"/>
              <a:ext cx="96" cy="96"/>
              <a:chOff x="276" y="1268"/>
              <a:chExt cx="144" cy="144"/>
            </a:xfrm>
          </p:grpSpPr>
          <p:sp>
            <p:nvSpPr>
              <p:cNvPr id="14448" name="AutoShape 118"/>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49" name="AutoShape 119"/>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24" name="Group 120"/>
            <p:cNvGrpSpPr>
              <a:grpSpLocks/>
            </p:cNvGrpSpPr>
            <p:nvPr/>
          </p:nvGrpSpPr>
          <p:grpSpPr bwMode="auto">
            <a:xfrm>
              <a:off x="5190" y="1972"/>
              <a:ext cx="96" cy="96"/>
              <a:chOff x="276" y="1268"/>
              <a:chExt cx="144" cy="144"/>
            </a:xfrm>
          </p:grpSpPr>
          <p:sp>
            <p:nvSpPr>
              <p:cNvPr id="14446" name="AutoShape 121"/>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47" name="AutoShape 122"/>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25" name="Group 123"/>
            <p:cNvGrpSpPr>
              <a:grpSpLocks/>
            </p:cNvGrpSpPr>
            <p:nvPr/>
          </p:nvGrpSpPr>
          <p:grpSpPr bwMode="auto">
            <a:xfrm>
              <a:off x="3971" y="2244"/>
              <a:ext cx="96" cy="96"/>
              <a:chOff x="3234" y="1972"/>
              <a:chExt cx="96" cy="96"/>
            </a:xfrm>
          </p:grpSpPr>
          <p:sp>
            <p:nvSpPr>
              <p:cNvPr id="14444" name="AutoShape 124"/>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45" name="AutoShape 125"/>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26" name="Group 126"/>
            <p:cNvGrpSpPr>
              <a:grpSpLocks/>
            </p:cNvGrpSpPr>
            <p:nvPr/>
          </p:nvGrpSpPr>
          <p:grpSpPr bwMode="auto">
            <a:xfrm>
              <a:off x="3714" y="2513"/>
              <a:ext cx="96" cy="96"/>
              <a:chOff x="276" y="1268"/>
              <a:chExt cx="144" cy="144"/>
            </a:xfrm>
          </p:grpSpPr>
          <p:sp>
            <p:nvSpPr>
              <p:cNvPr id="14442" name="AutoShape 127"/>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43" name="AutoShape 128"/>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27" name="Group 129"/>
            <p:cNvGrpSpPr>
              <a:grpSpLocks/>
            </p:cNvGrpSpPr>
            <p:nvPr/>
          </p:nvGrpSpPr>
          <p:grpSpPr bwMode="auto">
            <a:xfrm>
              <a:off x="4709" y="2513"/>
              <a:ext cx="96" cy="96"/>
              <a:chOff x="3234" y="1972"/>
              <a:chExt cx="96" cy="96"/>
            </a:xfrm>
          </p:grpSpPr>
          <p:sp>
            <p:nvSpPr>
              <p:cNvPr id="14440" name="AutoShape 130"/>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41" name="AutoShape 131"/>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28" name="Group 132"/>
            <p:cNvGrpSpPr>
              <a:grpSpLocks/>
            </p:cNvGrpSpPr>
            <p:nvPr/>
          </p:nvGrpSpPr>
          <p:grpSpPr bwMode="auto">
            <a:xfrm>
              <a:off x="4086" y="1974"/>
              <a:ext cx="96" cy="96"/>
              <a:chOff x="276" y="1268"/>
              <a:chExt cx="144" cy="144"/>
            </a:xfrm>
          </p:grpSpPr>
          <p:sp>
            <p:nvSpPr>
              <p:cNvPr id="14438" name="AutoShape 133"/>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39" name="AutoShape 134"/>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29" name="Group 135"/>
            <p:cNvGrpSpPr>
              <a:grpSpLocks/>
            </p:cNvGrpSpPr>
            <p:nvPr/>
          </p:nvGrpSpPr>
          <p:grpSpPr bwMode="auto">
            <a:xfrm>
              <a:off x="3348" y="2515"/>
              <a:ext cx="96" cy="96"/>
              <a:chOff x="276" y="1268"/>
              <a:chExt cx="144" cy="144"/>
            </a:xfrm>
          </p:grpSpPr>
          <p:sp>
            <p:nvSpPr>
              <p:cNvPr id="14436" name="AutoShape 136"/>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37" name="AutoShape 137"/>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30" name="Group 138"/>
            <p:cNvGrpSpPr>
              <a:grpSpLocks/>
            </p:cNvGrpSpPr>
            <p:nvPr/>
          </p:nvGrpSpPr>
          <p:grpSpPr bwMode="auto">
            <a:xfrm>
              <a:off x="4338" y="1971"/>
              <a:ext cx="96" cy="96"/>
              <a:chOff x="3234" y="1972"/>
              <a:chExt cx="96" cy="96"/>
            </a:xfrm>
          </p:grpSpPr>
          <p:sp>
            <p:nvSpPr>
              <p:cNvPr id="14434" name="AutoShape 139"/>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35" name="AutoShape 140"/>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31" name="Group 141"/>
            <p:cNvGrpSpPr>
              <a:grpSpLocks/>
            </p:cNvGrpSpPr>
            <p:nvPr/>
          </p:nvGrpSpPr>
          <p:grpSpPr bwMode="auto">
            <a:xfrm>
              <a:off x="5076" y="2512"/>
              <a:ext cx="96" cy="96"/>
              <a:chOff x="3234" y="1972"/>
              <a:chExt cx="96" cy="96"/>
            </a:xfrm>
          </p:grpSpPr>
          <p:sp>
            <p:nvSpPr>
              <p:cNvPr id="14432" name="AutoShape 142"/>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33" name="AutoShape 143"/>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64" name="Group 144"/>
            <p:cNvGrpSpPr>
              <a:grpSpLocks/>
            </p:cNvGrpSpPr>
            <p:nvPr/>
          </p:nvGrpSpPr>
          <p:grpSpPr bwMode="auto">
            <a:xfrm>
              <a:off x="3601" y="2772"/>
              <a:ext cx="96" cy="96"/>
              <a:chOff x="3234" y="1972"/>
              <a:chExt cx="96" cy="96"/>
            </a:xfrm>
          </p:grpSpPr>
          <p:sp>
            <p:nvSpPr>
              <p:cNvPr id="14430" name="AutoShape 145"/>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31" name="AutoShape 146"/>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65" name="Group 147"/>
            <p:cNvGrpSpPr>
              <a:grpSpLocks/>
            </p:cNvGrpSpPr>
            <p:nvPr/>
          </p:nvGrpSpPr>
          <p:grpSpPr bwMode="auto">
            <a:xfrm>
              <a:off x="4823" y="2244"/>
              <a:ext cx="96" cy="96"/>
              <a:chOff x="276" y="1268"/>
              <a:chExt cx="144" cy="144"/>
            </a:xfrm>
          </p:grpSpPr>
          <p:sp>
            <p:nvSpPr>
              <p:cNvPr id="14428" name="AutoShape 148"/>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29" name="AutoShape 149"/>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grpSp>
        <p:nvGrpSpPr>
          <p:cNvPr id="66" name="Group 150"/>
          <p:cNvGrpSpPr>
            <a:grpSpLocks/>
          </p:cNvGrpSpPr>
          <p:nvPr/>
        </p:nvGrpSpPr>
        <p:grpSpPr bwMode="auto">
          <a:xfrm>
            <a:off x="914400" y="4271963"/>
            <a:ext cx="3257550" cy="1012825"/>
            <a:chOff x="3234" y="1971"/>
            <a:chExt cx="2052" cy="638"/>
          </a:xfrm>
        </p:grpSpPr>
        <p:grpSp>
          <p:nvGrpSpPr>
            <p:cNvPr id="67" name="Group 151"/>
            <p:cNvGrpSpPr>
              <a:grpSpLocks/>
            </p:cNvGrpSpPr>
            <p:nvPr/>
          </p:nvGrpSpPr>
          <p:grpSpPr bwMode="auto">
            <a:xfrm>
              <a:off x="3971" y="1972"/>
              <a:ext cx="96" cy="96"/>
              <a:chOff x="3234" y="1972"/>
              <a:chExt cx="96" cy="96"/>
            </a:xfrm>
          </p:grpSpPr>
          <p:sp>
            <p:nvSpPr>
              <p:cNvPr id="14414" name="AutoShape 152"/>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15" name="AutoShape 153"/>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01" name="Group 154"/>
            <p:cNvGrpSpPr>
              <a:grpSpLocks/>
            </p:cNvGrpSpPr>
            <p:nvPr/>
          </p:nvGrpSpPr>
          <p:grpSpPr bwMode="auto">
            <a:xfrm>
              <a:off x="4709" y="1972"/>
              <a:ext cx="96" cy="96"/>
              <a:chOff x="3234" y="1972"/>
              <a:chExt cx="96" cy="96"/>
            </a:xfrm>
          </p:grpSpPr>
          <p:sp>
            <p:nvSpPr>
              <p:cNvPr id="14412" name="AutoShape 155"/>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13" name="AutoShape 156"/>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02" name="Group 157"/>
            <p:cNvGrpSpPr>
              <a:grpSpLocks/>
            </p:cNvGrpSpPr>
            <p:nvPr/>
          </p:nvGrpSpPr>
          <p:grpSpPr bwMode="auto">
            <a:xfrm>
              <a:off x="3714" y="2244"/>
              <a:ext cx="96" cy="96"/>
              <a:chOff x="276" y="1268"/>
              <a:chExt cx="144" cy="144"/>
            </a:xfrm>
          </p:grpSpPr>
          <p:sp>
            <p:nvSpPr>
              <p:cNvPr id="14410" name="AutoShape 158"/>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11" name="AutoShape 159"/>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04" name="Group 160"/>
            <p:cNvGrpSpPr>
              <a:grpSpLocks/>
            </p:cNvGrpSpPr>
            <p:nvPr/>
          </p:nvGrpSpPr>
          <p:grpSpPr bwMode="auto">
            <a:xfrm>
              <a:off x="3234" y="2244"/>
              <a:ext cx="96" cy="96"/>
              <a:chOff x="3234" y="1972"/>
              <a:chExt cx="96" cy="96"/>
            </a:xfrm>
          </p:grpSpPr>
          <p:sp>
            <p:nvSpPr>
              <p:cNvPr id="14408" name="AutoShape 161"/>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409" name="AutoShape 162"/>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05" name="Group 163"/>
            <p:cNvGrpSpPr>
              <a:grpSpLocks/>
            </p:cNvGrpSpPr>
            <p:nvPr/>
          </p:nvGrpSpPr>
          <p:grpSpPr bwMode="auto">
            <a:xfrm>
              <a:off x="4452" y="2244"/>
              <a:ext cx="96" cy="96"/>
              <a:chOff x="276" y="1268"/>
              <a:chExt cx="144" cy="144"/>
            </a:xfrm>
          </p:grpSpPr>
          <p:sp>
            <p:nvSpPr>
              <p:cNvPr id="14406" name="AutoShape 164"/>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07" name="AutoShape 165"/>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06" name="Group 166"/>
            <p:cNvGrpSpPr>
              <a:grpSpLocks/>
            </p:cNvGrpSpPr>
            <p:nvPr/>
          </p:nvGrpSpPr>
          <p:grpSpPr bwMode="auto">
            <a:xfrm>
              <a:off x="5190" y="2513"/>
              <a:ext cx="96" cy="96"/>
              <a:chOff x="276" y="1268"/>
              <a:chExt cx="144" cy="144"/>
            </a:xfrm>
          </p:grpSpPr>
          <p:sp>
            <p:nvSpPr>
              <p:cNvPr id="14404" name="AutoShape 167"/>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05" name="AutoShape 168"/>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07" name="Group 169"/>
            <p:cNvGrpSpPr>
              <a:grpSpLocks/>
            </p:cNvGrpSpPr>
            <p:nvPr/>
          </p:nvGrpSpPr>
          <p:grpSpPr bwMode="auto">
            <a:xfrm>
              <a:off x="3348" y="1974"/>
              <a:ext cx="96" cy="96"/>
              <a:chOff x="276" y="1268"/>
              <a:chExt cx="144" cy="144"/>
            </a:xfrm>
          </p:grpSpPr>
          <p:sp>
            <p:nvSpPr>
              <p:cNvPr id="14402" name="AutoShape 170"/>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03" name="AutoShape 171"/>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08" name="Group 172"/>
            <p:cNvGrpSpPr>
              <a:grpSpLocks/>
            </p:cNvGrpSpPr>
            <p:nvPr/>
          </p:nvGrpSpPr>
          <p:grpSpPr bwMode="auto">
            <a:xfrm>
              <a:off x="4822" y="1974"/>
              <a:ext cx="96" cy="96"/>
              <a:chOff x="276" y="1268"/>
              <a:chExt cx="144" cy="144"/>
            </a:xfrm>
          </p:grpSpPr>
          <p:sp>
            <p:nvSpPr>
              <p:cNvPr id="14400" name="AutoShape 173"/>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401" name="AutoShape 174"/>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09" name="Group 175"/>
            <p:cNvGrpSpPr>
              <a:grpSpLocks/>
            </p:cNvGrpSpPr>
            <p:nvPr/>
          </p:nvGrpSpPr>
          <p:grpSpPr bwMode="auto">
            <a:xfrm>
              <a:off x="4086" y="2246"/>
              <a:ext cx="96" cy="96"/>
              <a:chOff x="276" y="1268"/>
              <a:chExt cx="144" cy="144"/>
            </a:xfrm>
          </p:grpSpPr>
          <p:sp>
            <p:nvSpPr>
              <p:cNvPr id="14398" name="AutoShape 176"/>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p>
            </p:txBody>
          </p:sp>
          <p:sp>
            <p:nvSpPr>
              <p:cNvPr id="14399" name="AutoShape 177"/>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10" name="Group 178"/>
            <p:cNvGrpSpPr>
              <a:grpSpLocks/>
            </p:cNvGrpSpPr>
            <p:nvPr/>
          </p:nvGrpSpPr>
          <p:grpSpPr bwMode="auto">
            <a:xfrm>
              <a:off x="5076" y="1971"/>
              <a:ext cx="96" cy="96"/>
              <a:chOff x="3234" y="1972"/>
              <a:chExt cx="96" cy="96"/>
            </a:xfrm>
          </p:grpSpPr>
          <p:sp>
            <p:nvSpPr>
              <p:cNvPr id="14396" name="AutoShape 179"/>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397" name="AutoShape 180"/>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11" name="Group 181"/>
            <p:cNvGrpSpPr>
              <a:grpSpLocks/>
            </p:cNvGrpSpPr>
            <p:nvPr/>
          </p:nvGrpSpPr>
          <p:grpSpPr bwMode="auto">
            <a:xfrm>
              <a:off x="4338" y="2243"/>
              <a:ext cx="96" cy="96"/>
              <a:chOff x="3234" y="1972"/>
              <a:chExt cx="96" cy="96"/>
            </a:xfrm>
          </p:grpSpPr>
          <p:sp>
            <p:nvSpPr>
              <p:cNvPr id="14394" name="AutoShape 182"/>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395" name="AutoShape 183"/>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nvGrpSpPr>
            <p:cNvPr id="112" name="Group 184"/>
            <p:cNvGrpSpPr>
              <a:grpSpLocks/>
            </p:cNvGrpSpPr>
            <p:nvPr/>
          </p:nvGrpSpPr>
          <p:grpSpPr bwMode="auto">
            <a:xfrm>
              <a:off x="3601" y="2512"/>
              <a:ext cx="96" cy="96"/>
              <a:chOff x="3234" y="1972"/>
              <a:chExt cx="96" cy="96"/>
            </a:xfrm>
          </p:grpSpPr>
          <p:sp>
            <p:nvSpPr>
              <p:cNvPr id="14392" name="AutoShape 185"/>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p>
            </p:txBody>
          </p:sp>
          <p:sp>
            <p:nvSpPr>
              <p:cNvPr id="14393" name="AutoShape 186"/>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endParaRPr lang="en-US"/>
              </a:p>
            </p:txBody>
          </p:sp>
        </p:grpSp>
      </p:grpSp>
      <p:sp>
        <p:nvSpPr>
          <p:cNvPr id="187" name="Slide Number Placeholder 186"/>
          <p:cNvSpPr>
            <a:spLocks noGrp="1"/>
          </p:cNvSpPr>
          <p:nvPr>
            <p:ph type="sldNum" sz="quarter" idx="10"/>
          </p:nvPr>
        </p:nvSpPr>
        <p:spPr/>
        <p:txBody>
          <a:bodyPr/>
          <a:lstStyle/>
          <a:p>
            <a:fld id="{B76F7208-26AA-4745-9835-AD8494638D77}" type="slidenum">
              <a:rPr lang="en-US" smtClean="0"/>
              <a:pPr/>
              <a:t>115</a:t>
            </a:fld>
            <a:endParaRPr lang="en-US" dirty="0"/>
          </a:p>
        </p:txBody>
      </p:sp>
      <p:sp>
        <p:nvSpPr>
          <p:cNvPr id="188" name="Rectangle 187"/>
          <p:cNvSpPr/>
          <p:nvPr/>
        </p:nvSpPr>
        <p:spPr>
          <a:xfrm>
            <a:off x="3352800" y="6477000"/>
            <a:ext cx="4572000" cy="230832"/>
          </a:xfrm>
          <a:prstGeom prst="rect">
            <a:avLst/>
          </a:prstGeom>
        </p:spPr>
        <p:txBody>
          <a:bodyPr>
            <a:spAutoFit/>
          </a:bodyPr>
          <a:lstStyle/>
          <a:p>
            <a:r>
              <a:rPr lang="en-US" sz="900" dirty="0" smtClean="0">
                <a:hlinkClick r:id="rId12"/>
              </a:rPr>
              <a:t>http://www.slideshare.net/datacenters/vm-ware</a:t>
            </a:r>
            <a:endParaRPr lang="en-US" sz="900" dirty="0"/>
          </a:p>
        </p:txBody>
      </p:sp>
    </p:spTree>
    <p:extLst>
      <p:ext uri="{BB962C8B-B14F-4D97-AF65-F5344CB8AC3E}">
        <p14:creationId xmlns:p14="http://schemas.microsoft.com/office/powerpoint/2010/main" val="109422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3397"/>
                                        </p:tgtEl>
                                        <p:attrNameLst>
                                          <p:attrName>style.visibility</p:attrName>
                                        </p:attrNameLst>
                                      </p:cBhvr>
                                      <p:to>
                                        <p:strVal val="visible"/>
                                      </p:to>
                                    </p:set>
                                  </p:childTnLst>
                                </p:cTn>
                              </p:par>
                            </p:childTnLst>
                          </p:cTn>
                        </p:par>
                        <p:par>
                          <p:cTn id="7" fill="hold" nodeType="afterGroup">
                            <p:stCondLst>
                              <p:cond delay="0"/>
                            </p:stCondLst>
                            <p:childTnLst>
                              <p:par>
                                <p:cTn id="8" presetID="10" presetClass="entr" presetSubtype="0" fill="hold" nodeType="afterEffect">
                                  <p:stCondLst>
                                    <p:cond delay="300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2000"/>
                                        <p:tgtEl>
                                          <p:spTgt spid="68"/>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20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1000"/>
                                        <p:tgtEl>
                                          <p:spTgt spid="70"/>
                                        </p:tgtEl>
                                      </p:cBhvr>
                                    </p:animEffect>
                                  </p:childTnLst>
                                </p:cTn>
                              </p:par>
                              <p:par>
                                <p:cTn id="17" presetID="10"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2000"/>
                                        <p:tgtEl>
                                          <p:spTgt spid="71"/>
                                        </p:tgtEl>
                                      </p:cBhvr>
                                    </p:animEffect>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2000"/>
                                        <p:tgtEl>
                                          <p:spTgt spid="72"/>
                                        </p:tgtEl>
                                      </p:cBhvr>
                                    </p:animEffect>
                                  </p:childTnLst>
                                </p:cTn>
                              </p:par>
                              <p:par>
                                <p:cTn id="23" presetID="10"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2000"/>
                                        <p:tgtEl>
                                          <p:spTgt spid="73"/>
                                        </p:tgtEl>
                                      </p:cBhvr>
                                    </p:animEffec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2000"/>
                                        <p:tgtEl>
                                          <p:spTgt spid="74"/>
                                        </p:tgtEl>
                                      </p:cBhvr>
                                    </p:animEffect>
                                  </p:childTnLst>
                                </p:cTn>
                              </p:par>
                              <p:par>
                                <p:cTn id="29" presetID="10"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20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2000"/>
                                        <p:tgtEl>
                                          <p:spTgt spid="76"/>
                                        </p:tgtEl>
                                      </p:cBhvr>
                                    </p:animEffect>
                                  </p:childTnLst>
                                </p:cTn>
                              </p:par>
                              <p:par>
                                <p:cTn id="35" presetID="10"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2000"/>
                                        <p:tgtEl>
                                          <p:spTgt spid="77"/>
                                        </p:tgtEl>
                                      </p:cBhvr>
                                    </p:animEffect>
                                  </p:childTnLst>
                                </p:cTn>
                              </p:par>
                              <p:par>
                                <p:cTn id="38" presetID="10"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20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2000"/>
                                        <p:tgtEl>
                                          <p:spTgt spid="79"/>
                                        </p:tgtEl>
                                      </p:cBhvr>
                                    </p:animEffect>
                                  </p:childTnLst>
                                </p:cTn>
                              </p:par>
                              <p:par>
                                <p:cTn id="44" presetID="10" presetClass="entr" presetSubtype="0" fill="hold"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2000"/>
                                        <p:tgtEl>
                                          <p:spTgt spid="80"/>
                                        </p:tgtEl>
                                      </p:cBhvr>
                                    </p:animEffect>
                                  </p:childTnLst>
                                </p:cTn>
                              </p:par>
                              <p:par>
                                <p:cTn id="47" presetID="10"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000"/>
                                        <p:tgtEl>
                                          <p:spTgt spid="81"/>
                                        </p:tgtEl>
                                      </p:cBhvr>
                                    </p:animEffect>
                                  </p:childTnLst>
                                </p:cTn>
                              </p:par>
                              <p:par>
                                <p:cTn id="50" presetID="10" presetClass="entr" presetSubtype="0" fill="hold"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2000"/>
                                        <p:tgtEl>
                                          <p:spTgt spid="82"/>
                                        </p:tgtEl>
                                      </p:cBhvr>
                                    </p:animEffect>
                                  </p:childTnLst>
                                </p:cTn>
                              </p:par>
                              <p:par>
                                <p:cTn id="53" presetID="10"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fade">
                                      <p:cBhvr>
                                        <p:cTn id="55" dur="2000"/>
                                        <p:tgtEl>
                                          <p:spTgt spid="83"/>
                                        </p:tgtEl>
                                      </p:cBhvr>
                                    </p:animEffect>
                                  </p:childTnLst>
                                </p:cTn>
                              </p:par>
                              <p:par>
                                <p:cTn id="56" presetID="10" presetClass="entr" presetSubtype="0" fill="hold"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2000"/>
                                        <p:tgtEl>
                                          <p:spTgt spid="84"/>
                                        </p:tgtEl>
                                      </p:cBhvr>
                                    </p:animEffect>
                                  </p:childTnLst>
                                </p:cTn>
                              </p:par>
                              <p:par>
                                <p:cTn id="59" presetID="10" presetClass="entr" presetSubtype="0" fill="hold"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2000"/>
                                        <p:tgtEl>
                                          <p:spTgt spid="85"/>
                                        </p:tgtEl>
                                      </p:cBhvr>
                                    </p:animEffect>
                                  </p:childTnLst>
                                </p:cTn>
                              </p:par>
                              <p:par>
                                <p:cTn id="62" presetID="10" presetClass="entr" presetSubtype="0" fill="hold"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2000"/>
                                        <p:tgtEl>
                                          <p:spTgt spid="86"/>
                                        </p:tgtEl>
                                      </p:cBhvr>
                                    </p:animEffect>
                                  </p:childTnLst>
                                </p:cTn>
                              </p:par>
                              <p:par>
                                <p:cTn id="65" presetID="10" presetClass="entr" presetSubtype="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2000"/>
                                        <p:tgtEl>
                                          <p:spTgt spid="87"/>
                                        </p:tgtEl>
                                      </p:cBhvr>
                                    </p:animEffect>
                                  </p:childTnLst>
                                </p:cTn>
                              </p:par>
                              <p:par>
                                <p:cTn id="68" presetID="10" presetClass="entr" presetSubtype="0" fill="hold"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2000"/>
                                        <p:tgtEl>
                                          <p:spTgt spid="88"/>
                                        </p:tgtEl>
                                      </p:cBhvr>
                                    </p:animEffect>
                                  </p:childTnLst>
                                </p:cTn>
                              </p:par>
                              <p:par>
                                <p:cTn id="71" presetID="10"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fade">
                                      <p:cBhvr>
                                        <p:cTn id="73" dur="2000"/>
                                        <p:tgtEl>
                                          <p:spTgt spid="89"/>
                                        </p:tgtEl>
                                      </p:cBhvr>
                                    </p:animEffect>
                                  </p:childTnLst>
                                </p:cTn>
                              </p:par>
                              <p:par>
                                <p:cTn id="74" presetID="10" presetClass="entr" presetSubtype="0" fill="hold"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2000"/>
                                        <p:tgtEl>
                                          <p:spTgt spid="90"/>
                                        </p:tgtEl>
                                      </p:cBhvr>
                                    </p:animEffect>
                                  </p:childTnLst>
                                </p:cTn>
                              </p:par>
                              <p:par>
                                <p:cTn id="77" presetID="10" presetClass="entr" presetSubtype="0" fill="hold" nodeType="with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fade">
                                      <p:cBhvr>
                                        <p:cTn id="79" dur="2000"/>
                                        <p:tgtEl>
                                          <p:spTgt spid="91"/>
                                        </p:tgtEl>
                                      </p:cBhvr>
                                    </p:animEffect>
                                  </p:childTnLst>
                                </p:cTn>
                              </p:par>
                              <p:par>
                                <p:cTn id="80" presetID="10" presetClass="entr" presetSubtype="0" fill="hold" nodeType="with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fade">
                                      <p:cBhvr>
                                        <p:cTn id="82" dur="2000"/>
                                        <p:tgtEl>
                                          <p:spTgt spid="92"/>
                                        </p:tgtEl>
                                      </p:cBhvr>
                                    </p:animEffect>
                                  </p:childTnLst>
                                </p:cTn>
                              </p:par>
                              <p:par>
                                <p:cTn id="83" presetID="10"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2000"/>
                                        <p:tgtEl>
                                          <p:spTgt spid="93"/>
                                        </p:tgtEl>
                                      </p:cBhvr>
                                    </p:animEffect>
                                  </p:childTnLst>
                                </p:cTn>
                              </p:par>
                              <p:par>
                                <p:cTn id="86" presetID="10" presetClass="entr" presetSubtype="0" fill="hold" nodeType="with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fade">
                                      <p:cBhvr>
                                        <p:cTn id="88" dur="2000"/>
                                        <p:tgtEl>
                                          <p:spTgt spid="94"/>
                                        </p:tgtEl>
                                      </p:cBhvr>
                                    </p:animEffect>
                                  </p:childTnLst>
                                </p:cTn>
                              </p:par>
                              <p:par>
                                <p:cTn id="89" presetID="10"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fade">
                                      <p:cBhvr>
                                        <p:cTn id="91" dur="2000"/>
                                        <p:tgtEl>
                                          <p:spTgt spid="95"/>
                                        </p:tgtEl>
                                      </p:cBhvr>
                                    </p:animEffect>
                                  </p:childTnLst>
                                </p:cTn>
                              </p:par>
                              <p:par>
                                <p:cTn id="92" presetID="10" presetClass="entr" presetSubtype="0" fill="hold" nodeType="withEffect">
                                  <p:stCondLst>
                                    <p:cond delay="0"/>
                                  </p:stCondLst>
                                  <p:childTnLst>
                                    <p:set>
                                      <p:cBhvr>
                                        <p:cTn id="93" dur="1" fill="hold">
                                          <p:stCondLst>
                                            <p:cond delay="0"/>
                                          </p:stCondLst>
                                        </p:cTn>
                                        <p:tgtEl>
                                          <p:spTgt spid="96"/>
                                        </p:tgtEl>
                                        <p:attrNameLst>
                                          <p:attrName>style.visibility</p:attrName>
                                        </p:attrNameLst>
                                      </p:cBhvr>
                                      <p:to>
                                        <p:strVal val="visible"/>
                                      </p:to>
                                    </p:set>
                                    <p:animEffect transition="in" filter="fade">
                                      <p:cBhvr>
                                        <p:cTn id="94" dur="2000"/>
                                        <p:tgtEl>
                                          <p:spTgt spid="96"/>
                                        </p:tgtEl>
                                      </p:cBhvr>
                                    </p:animEffect>
                                  </p:childTnLst>
                                </p:cTn>
                              </p:par>
                              <p:par>
                                <p:cTn id="95" presetID="10" presetClass="entr" presetSubtype="0" fill="hold" nodeType="withEffect">
                                  <p:stCondLst>
                                    <p:cond delay="0"/>
                                  </p:stCondLst>
                                  <p:childTnLst>
                                    <p:set>
                                      <p:cBhvr>
                                        <p:cTn id="96" dur="1" fill="hold">
                                          <p:stCondLst>
                                            <p:cond delay="0"/>
                                          </p:stCondLst>
                                        </p:cTn>
                                        <p:tgtEl>
                                          <p:spTgt spid="97"/>
                                        </p:tgtEl>
                                        <p:attrNameLst>
                                          <p:attrName>style.visibility</p:attrName>
                                        </p:attrNameLst>
                                      </p:cBhvr>
                                      <p:to>
                                        <p:strVal val="visible"/>
                                      </p:to>
                                    </p:set>
                                    <p:animEffect transition="in" filter="fade">
                                      <p:cBhvr>
                                        <p:cTn id="97" dur="2000"/>
                                        <p:tgtEl>
                                          <p:spTgt spid="97"/>
                                        </p:tgtEl>
                                      </p:cBhvr>
                                    </p:animEffect>
                                  </p:childTnLst>
                                </p:cTn>
                              </p:par>
                              <p:par>
                                <p:cTn id="98" presetID="10" presetClass="entr" presetSubtype="0" fill="hold" nodeType="withEffect">
                                  <p:stCondLst>
                                    <p:cond delay="0"/>
                                  </p:stCondLst>
                                  <p:childTnLst>
                                    <p:set>
                                      <p:cBhvr>
                                        <p:cTn id="99" dur="1" fill="hold">
                                          <p:stCondLst>
                                            <p:cond delay="0"/>
                                          </p:stCondLst>
                                        </p:cTn>
                                        <p:tgtEl>
                                          <p:spTgt spid="98"/>
                                        </p:tgtEl>
                                        <p:attrNameLst>
                                          <p:attrName>style.visibility</p:attrName>
                                        </p:attrNameLst>
                                      </p:cBhvr>
                                      <p:to>
                                        <p:strVal val="visible"/>
                                      </p:to>
                                    </p:set>
                                    <p:animEffect transition="in" filter="fade">
                                      <p:cBhvr>
                                        <p:cTn id="100" dur="2000"/>
                                        <p:tgtEl>
                                          <p:spTgt spid="98"/>
                                        </p:tgtEl>
                                      </p:cBhvr>
                                    </p:animEffect>
                                  </p:childTnLst>
                                </p:cTn>
                              </p:par>
                              <p:par>
                                <p:cTn id="101" presetID="10" presetClass="entr" presetSubtype="0" fill="hold" nodeType="withEffect">
                                  <p:stCondLst>
                                    <p:cond delay="0"/>
                                  </p:stCondLst>
                                  <p:childTnLst>
                                    <p:set>
                                      <p:cBhvr>
                                        <p:cTn id="102" dur="1" fill="hold">
                                          <p:stCondLst>
                                            <p:cond delay="0"/>
                                          </p:stCondLst>
                                        </p:cTn>
                                        <p:tgtEl>
                                          <p:spTgt spid="99"/>
                                        </p:tgtEl>
                                        <p:attrNameLst>
                                          <p:attrName>style.visibility</p:attrName>
                                        </p:attrNameLst>
                                      </p:cBhvr>
                                      <p:to>
                                        <p:strVal val="visible"/>
                                      </p:to>
                                    </p:set>
                                    <p:animEffect transition="in" filter="fade">
                                      <p:cBhvr>
                                        <p:cTn id="103" dur="2000"/>
                                        <p:tgtEl>
                                          <p:spTgt spid="99"/>
                                        </p:tgtEl>
                                      </p:cBhvr>
                                    </p:animEffect>
                                  </p:childTnLst>
                                </p:cTn>
                              </p:par>
                              <p:par>
                                <p:cTn id="104" presetID="10" presetClass="entr" presetSubtype="0"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fade">
                                      <p:cBhvr>
                                        <p:cTn id="106" dur="2000"/>
                                        <p:tgtEl>
                                          <p:spTgt spid="100"/>
                                        </p:tgtEl>
                                      </p:cBhvr>
                                    </p:animEffect>
                                  </p:childTnLst>
                                </p:cTn>
                              </p:par>
                            </p:childTnLst>
                          </p:cTn>
                        </p:par>
                        <p:par>
                          <p:cTn id="107" fill="hold" nodeType="afterGroup">
                            <p:stCondLst>
                              <p:cond delay="5000"/>
                            </p:stCondLst>
                            <p:childTnLst>
                              <p:par>
                                <p:cTn id="108" presetID="53" presetClass="exit" presetSubtype="0" fill="hold" nodeType="afterEffect">
                                  <p:stCondLst>
                                    <p:cond delay="0"/>
                                  </p:stCondLst>
                                  <p:childTnLst>
                                    <p:anim calcmode="lin" valueType="num">
                                      <p:cBhvr>
                                        <p:cTn id="109" dur="500"/>
                                        <p:tgtEl>
                                          <p:spTgt spid="98"/>
                                        </p:tgtEl>
                                        <p:attrNameLst>
                                          <p:attrName>ppt_w</p:attrName>
                                        </p:attrNameLst>
                                      </p:cBhvr>
                                      <p:tavLst>
                                        <p:tav tm="0">
                                          <p:val>
                                            <p:strVal val="ppt_w"/>
                                          </p:val>
                                        </p:tav>
                                        <p:tav tm="100000">
                                          <p:val>
                                            <p:fltVal val="0"/>
                                          </p:val>
                                        </p:tav>
                                      </p:tavLst>
                                    </p:anim>
                                    <p:anim calcmode="lin" valueType="num">
                                      <p:cBhvr>
                                        <p:cTn id="110" dur="500"/>
                                        <p:tgtEl>
                                          <p:spTgt spid="98"/>
                                        </p:tgtEl>
                                        <p:attrNameLst>
                                          <p:attrName>ppt_h</p:attrName>
                                        </p:attrNameLst>
                                      </p:cBhvr>
                                      <p:tavLst>
                                        <p:tav tm="0">
                                          <p:val>
                                            <p:strVal val="ppt_h"/>
                                          </p:val>
                                        </p:tav>
                                        <p:tav tm="100000">
                                          <p:val>
                                            <p:fltVal val="0"/>
                                          </p:val>
                                        </p:tav>
                                      </p:tavLst>
                                    </p:anim>
                                    <p:animEffect transition="out" filter="fade">
                                      <p:cBhvr>
                                        <p:cTn id="111" dur="500"/>
                                        <p:tgtEl>
                                          <p:spTgt spid="98"/>
                                        </p:tgtEl>
                                      </p:cBhvr>
                                    </p:animEffect>
                                    <p:set>
                                      <p:cBhvr>
                                        <p:cTn id="112" dur="1" fill="hold">
                                          <p:stCondLst>
                                            <p:cond delay="499"/>
                                          </p:stCondLst>
                                        </p:cTn>
                                        <p:tgtEl>
                                          <p:spTgt spid="98"/>
                                        </p:tgtEl>
                                        <p:attrNameLst>
                                          <p:attrName>style.visibility</p:attrName>
                                        </p:attrNameLst>
                                      </p:cBhvr>
                                      <p:to>
                                        <p:strVal val="hidden"/>
                                      </p:to>
                                    </p:set>
                                  </p:childTnLst>
                                </p:cTn>
                              </p:par>
                            </p:childTnLst>
                          </p:cTn>
                        </p:par>
                        <p:par>
                          <p:cTn id="113" fill="hold" nodeType="afterGroup">
                            <p:stCondLst>
                              <p:cond delay="5500"/>
                            </p:stCondLst>
                            <p:childTnLst>
                              <p:par>
                                <p:cTn id="114" presetID="53" presetClass="exit" presetSubtype="0" fill="hold" nodeType="afterEffect">
                                  <p:stCondLst>
                                    <p:cond delay="0"/>
                                  </p:stCondLst>
                                  <p:childTnLst>
                                    <p:anim calcmode="lin" valueType="num">
                                      <p:cBhvr>
                                        <p:cTn id="115" dur="500"/>
                                        <p:tgtEl>
                                          <p:spTgt spid="100"/>
                                        </p:tgtEl>
                                        <p:attrNameLst>
                                          <p:attrName>ppt_w</p:attrName>
                                        </p:attrNameLst>
                                      </p:cBhvr>
                                      <p:tavLst>
                                        <p:tav tm="0">
                                          <p:val>
                                            <p:strVal val="ppt_w"/>
                                          </p:val>
                                        </p:tav>
                                        <p:tav tm="100000">
                                          <p:val>
                                            <p:fltVal val="0"/>
                                          </p:val>
                                        </p:tav>
                                      </p:tavLst>
                                    </p:anim>
                                    <p:anim calcmode="lin" valueType="num">
                                      <p:cBhvr>
                                        <p:cTn id="116" dur="500"/>
                                        <p:tgtEl>
                                          <p:spTgt spid="100"/>
                                        </p:tgtEl>
                                        <p:attrNameLst>
                                          <p:attrName>ppt_h</p:attrName>
                                        </p:attrNameLst>
                                      </p:cBhvr>
                                      <p:tavLst>
                                        <p:tav tm="0">
                                          <p:val>
                                            <p:strVal val="ppt_h"/>
                                          </p:val>
                                        </p:tav>
                                        <p:tav tm="100000">
                                          <p:val>
                                            <p:fltVal val="0"/>
                                          </p:val>
                                        </p:tav>
                                      </p:tavLst>
                                    </p:anim>
                                    <p:animEffect transition="out" filter="fade">
                                      <p:cBhvr>
                                        <p:cTn id="117" dur="500"/>
                                        <p:tgtEl>
                                          <p:spTgt spid="100"/>
                                        </p:tgtEl>
                                      </p:cBhvr>
                                    </p:animEffect>
                                    <p:set>
                                      <p:cBhvr>
                                        <p:cTn id="118" dur="1" fill="hold">
                                          <p:stCondLst>
                                            <p:cond delay="499"/>
                                          </p:stCondLst>
                                        </p:cTn>
                                        <p:tgtEl>
                                          <p:spTgt spid="100"/>
                                        </p:tgtEl>
                                        <p:attrNameLst>
                                          <p:attrName>style.visibility</p:attrName>
                                        </p:attrNameLst>
                                      </p:cBhvr>
                                      <p:to>
                                        <p:strVal val="hidden"/>
                                      </p:to>
                                    </p:set>
                                  </p:childTnLst>
                                </p:cTn>
                              </p:par>
                            </p:childTnLst>
                          </p:cTn>
                        </p:par>
                        <p:par>
                          <p:cTn id="119" fill="hold" nodeType="afterGroup">
                            <p:stCondLst>
                              <p:cond delay="6000"/>
                            </p:stCondLst>
                            <p:childTnLst>
                              <p:par>
                                <p:cTn id="120" presetID="53" presetClass="exit" presetSubtype="0" fill="hold" nodeType="afterEffect">
                                  <p:stCondLst>
                                    <p:cond delay="0"/>
                                  </p:stCondLst>
                                  <p:childTnLst>
                                    <p:anim calcmode="lin" valueType="num">
                                      <p:cBhvr>
                                        <p:cTn id="121" dur="500"/>
                                        <p:tgtEl>
                                          <p:spTgt spid="99"/>
                                        </p:tgtEl>
                                        <p:attrNameLst>
                                          <p:attrName>ppt_w</p:attrName>
                                        </p:attrNameLst>
                                      </p:cBhvr>
                                      <p:tavLst>
                                        <p:tav tm="0">
                                          <p:val>
                                            <p:strVal val="ppt_w"/>
                                          </p:val>
                                        </p:tav>
                                        <p:tav tm="100000">
                                          <p:val>
                                            <p:fltVal val="0"/>
                                          </p:val>
                                        </p:tav>
                                      </p:tavLst>
                                    </p:anim>
                                    <p:anim calcmode="lin" valueType="num">
                                      <p:cBhvr>
                                        <p:cTn id="122" dur="500"/>
                                        <p:tgtEl>
                                          <p:spTgt spid="99"/>
                                        </p:tgtEl>
                                        <p:attrNameLst>
                                          <p:attrName>ppt_h</p:attrName>
                                        </p:attrNameLst>
                                      </p:cBhvr>
                                      <p:tavLst>
                                        <p:tav tm="0">
                                          <p:val>
                                            <p:strVal val="ppt_h"/>
                                          </p:val>
                                        </p:tav>
                                        <p:tav tm="100000">
                                          <p:val>
                                            <p:fltVal val="0"/>
                                          </p:val>
                                        </p:tav>
                                      </p:tavLst>
                                    </p:anim>
                                    <p:animEffect transition="out" filter="fade">
                                      <p:cBhvr>
                                        <p:cTn id="123" dur="500"/>
                                        <p:tgtEl>
                                          <p:spTgt spid="99"/>
                                        </p:tgtEl>
                                      </p:cBhvr>
                                    </p:animEffect>
                                    <p:set>
                                      <p:cBhvr>
                                        <p:cTn id="124" dur="1" fill="hold">
                                          <p:stCondLst>
                                            <p:cond delay="499"/>
                                          </p:stCondLst>
                                        </p:cTn>
                                        <p:tgtEl>
                                          <p:spTgt spid="99"/>
                                        </p:tgtEl>
                                        <p:attrNameLst>
                                          <p:attrName>style.visibility</p:attrName>
                                        </p:attrNameLst>
                                      </p:cBhvr>
                                      <p:to>
                                        <p:strVal val="hidden"/>
                                      </p:to>
                                    </p:set>
                                  </p:childTnLst>
                                </p:cTn>
                              </p:par>
                            </p:childTnLst>
                          </p:cTn>
                        </p:par>
                        <p:par>
                          <p:cTn id="125" fill="hold" nodeType="afterGroup">
                            <p:stCondLst>
                              <p:cond delay="6500"/>
                            </p:stCondLst>
                            <p:childTnLst>
                              <p:par>
                                <p:cTn id="126" presetID="53" presetClass="exit" presetSubtype="0" fill="hold" nodeType="afterEffect">
                                  <p:stCondLst>
                                    <p:cond delay="0"/>
                                  </p:stCondLst>
                                  <p:childTnLst>
                                    <p:anim calcmode="lin" valueType="num">
                                      <p:cBhvr>
                                        <p:cTn id="127" dur="500"/>
                                        <p:tgtEl>
                                          <p:spTgt spid="87"/>
                                        </p:tgtEl>
                                        <p:attrNameLst>
                                          <p:attrName>ppt_w</p:attrName>
                                        </p:attrNameLst>
                                      </p:cBhvr>
                                      <p:tavLst>
                                        <p:tav tm="0">
                                          <p:val>
                                            <p:strVal val="ppt_w"/>
                                          </p:val>
                                        </p:tav>
                                        <p:tav tm="100000">
                                          <p:val>
                                            <p:fltVal val="0"/>
                                          </p:val>
                                        </p:tav>
                                      </p:tavLst>
                                    </p:anim>
                                    <p:anim calcmode="lin" valueType="num">
                                      <p:cBhvr>
                                        <p:cTn id="128" dur="500"/>
                                        <p:tgtEl>
                                          <p:spTgt spid="87"/>
                                        </p:tgtEl>
                                        <p:attrNameLst>
                                          <p:attrName>ppt_h</p:attrName>
                                        </p:attrNameLst>
                                      </p:cBhvr>
                                      <p:tavLst>
                                        <p:tav tm="0">
                                          <p:val>
                                            <p:strVal val="ppt_h"/>
                                          </p:val>
                                        </p:tav>
                                        <p:tav tm="100000">
                                          <p:val>
                                            <p:fltVal val="0"/>
                                          </p:val>
                                        </p:tav>
                                      </p:tavLst>
                                    </p:anim>
                                    <p:animEffect transition="out" filter="fade">
                                      <p:cBhvr>
                                        <p:cTn id="129" dur="500"/>
                                        <p:tgtEl>
                                          <p:spTgt spid="87"/>
                                        </p:tgtEl>
                                      </p:cBhvr>
                                    </p:animEffect>
                                    <p:set>
                                      <p:cBhvr>
                                        <p:cTn id="130" dur="1" fill="hold">
                                          <p:stCondLst>
                                            <p:cond delay="499"/>
                                          </p:stCondLst>
                                        </p:cTn>
                                        <p:tgtEl>
                                          <p:spTgt spid="87"/>
                                        </p:tgtEl>
                                        <p:attrNameLst>
                                          <p:attrName>style.visibility</p:attrName>
                                        </p:attrNameLst>
                                      </p:cBhvr>
                                      <p:to>
                                        <p:strVal val="hidden"/>
                                      </p:to>
                                    </p:set>
                                  </p:childTnLst>
                                </p:cTn>
                              </p:par>
                            </p:childTnLst>
                          </p:cTn>
                        </p:par>
                        <p:par>
                          <p:cTn id="131" fill="hold" nodeType="afterGroup">
                            <p:stCondLst>
                              <p:cond delay="7000"/>
                            </p:stCondLst>
                            <p:childTnLst>
                              <p:par>
                                <p:cTn id="132" presetID="53" presetClass="exit" presetSubtype="0" fill="hold" nodeType="afterEffect">
                                  <p:stCondLst>
                                    <p:cond delay="0"/>
                                  </p:stCondLst>
                                  <p:childTnLst>
                                    <p:anim calcmode="lin" valueType="num">
                                      <p:cBhvr>
                                        <p:cTn id="133" dur="500"/>
                                        <p:tgtEl>
                                          <p:spTgt spid="83"/>
                                        </p:tgtEl>
                                        <p:attrNameLst>
                                          <p:attrName>ppt_w</p:attrName>
                                        </p:attrNameLst>
                                      </p:cBhvr>
                                      <p:tavLst>
                                        <p:tav tm="0">
                                          <p:val>
                                            <p:strVal val="ppt_w"/>
                                          </p:val>
                                        </p:tav>
                                        <p:tav tm="100000">
                                          <p:val>
                                            <p:fltVal val="0"/>
                                          </p:val>
                                        </p:tav>
                                      </p:tavLst>
                                    </p:anim>
                                    <p:anim calcmode="lin" valueType="num">
                                      <p:cBhvr>
                                        <p:cTn id="134" dur="500"/>
                                        <p:tgtEl>
                                          <p:spTgt spid="83"/>
                                        </p:tgtEl>
                                        <p:attrNameLst>
                                          <p:attrName>ppt_h</p:attrName>
                                        </p:attrNameLst>
                                      </p:cBhvr>
                                      <p:tavLst>
                                        <p:tav tm="0">
                                          <p:val>
                                            <p:strVal val="ppt_h"/>
                                          </p:val>
                                        </p:tav>
                                        <p:tav tm="100000">
                                          <p:val>
                                            <p:fltVal val="0"/>
                                          </p:val>
                                        </p:tav>
                                      </p:tavLst>
                                    </p:anim>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childTnLst>
                          </p:cTn>
                        </p:par>
                        <p:par>
                          <p:cTn id="137" fill="hold" nodeType="afterGroup">
                            <p:stCondLst>
                              <p:cond delay="7500"/>
                            </p:stCondLst>
                            <p:childTnLst>
                              <p:par>
                                <p:cTn id="138" presetID="53" presetClass="exit" presetSubtype="0" fill="hold" nodeType="afterEffect">
                                  <p:stCondLst>
                                    <p:cond delay="0"/>
                                  </p:stCondLst>
                                  <p:childTnLst>
                                    <p:anim calcmode="lin" valueType="num">
                                      <p:cBhvr>
                                        <p:cTn id="139" dur="500"/>
                                        <p:tgtEl>
                                          <p:spTgt spid="77"/>
                                        </p:tgtEl>
                                        <p:attrNameLst>
                                          <p:attrName>ppt_w</p:attrName>
                                        </p:attrNameLst>
                                      </p:cBhvr>
                                      <p:tavLst>
                                        <p:tav tm="0">
                                          <p:val>
                                            <p:strVal val="ppt_w"/>
                                          </p:val>
                                        </p:tav>
                                        <p:tav tm="100000">
                                          <p:val>
                                            <p:fltVal val="0"/>
                                          </p:val>
                                        </p:tav>
                                      </p:tavLst>
                                    </p:anim>
                                    <p:anim calcmode="lin" valueType="num">
                                      <p:cBhvr>
                                        <p:cTn id="140" dur="500"/>
                                        <p:tgtEl>
                                          <p:spTgt spid="77"/>
                                        </p:tgtEl>
                                        <p:attrNameLst>
                                          <p:attrName>ppt_h</p:attrName>
                                        </p:attrNameLst>
                                      </p:cBhvr>
                                      <p:tavLst>
                                        <p:tav tm="0">
                                          <p:val>
                                            <p:strVal val="ppt_h"/>
                                          </p:val>
                                        </p:tav>
                                        <p:tav tm="100000">
                                          <p:val>
                                            <p:fltVal val="0"/>
                                          </p:val>
                                        </p:tav>
                                      </p:tavLst>
                                    </p:anim>
                                    <p:animEffect transition="out" filter="fade">
                                      <p:cBhvr>
                                        <p:cTn id="141" dur="500"/>
                                        <p:tgtEl>
                                          <p:spTgt spid="77"/>
                                        </p:tgtEl>
                                      </p:cBhvr>
                                    </p:animEffect>
                                    <p:set>
                                      <p:cBhvr>
                                        <p:cTn id="142" dur="1" fill="hold">
                                          <p:stCondLst>
                                            <p:cond delay="499"/>
                                          </p:stCondLst>
                                        </p:cTn>
                                        <p:tgtEl>
                                          <p:spTgt spid="77"/>
                                        </p:tgtEl>
                                        <p:attrNameLst>
                                          <p:attrName>style.visibility</p:attrName>
                                        </p:attrNameLst>
                                      </p:cBhvr>
                                      <p:to>
                                        <p:strVal val="hidden"/>
                                      </p:to>
                                    </p:set>
                                  </p:childTnLst>
                                </p:cTn>
                              </p:par>
                            </p:childTnLst>
                          </p:cTn>
                        </p:par>
                        <p:par>
                          <p:cTn id="143" fill="hold" nodeType="afterGroup">
                            <p:stCondLst>
                              <p:cond delay="8000"/>
                            </p:stCondLst>
                            <p:childTnLst>
                              <p:par>
                                <p:cTn id="144" presetID="53" presetClass="exit" presetSubtype="0" fill="hold" nodeType="afterEffect">
                                  <p:stCondLst>
                                    <p:cond delay="0"/>
                                  </p:stCondLst>
                                  <p:childTnLst>
                                    <p:anim calcmode="lin" valueType="num">
                                      <p:cBhvr>
                                        <p:cTn id="145" dur="500"/>
                                        <p:tgtEl>
                                          <p:spTgt spid="84"/>
                                        </p:tgtEl>
                                        <p:attrNameLst>
                                          <p:attrName>ppt_w</p:attrName>
                                        </p:attrNameLst>
                                      </p:cBhvr>
                                      <p:tavLst>
                                        <p:tav tm="0">
                                          <p:val>
                                            <p:strVal val="ppt_w"/>
                                          </p:val>
                                        </p:tav>
                                        <p:tav tm="100000">
                                          <p:val>
                                            <p:fltVal val="0"/>
                                          </p:val>
                                        </p:tav>
                                      </p:tavLst>
                                    </p:anim>
                                    <p:anim calcmode="lin" valueType="num">
                                      <p:cBhvr>
                                        <p:cTn id="146" dur="500"/>
                                        <p:tgtEl>
                                          <p:spTgt spid="84"/>
                                        </p:tgtEl>
                                        <p:attrNameLst>
                                          <p:attrName>ppt_h</p:attrName>
                                        </p:attrNameLst>
                                      </p:cBhvr>
                                      <p:tavLst>
                                        <p:tav tm="0">
                                          <p:val>
                                            <p:strVal val="ppt_h"/>
                                          </p:val>
                                        </p:tav>
                                        <p:tav tm="100000">
                                          <p:val>
                                            <p:fltVal val="0"/>
                                          </p:val>
                                        </p:tav>
                                      </p:tavLst>
                                    </p:anim>
                                    <p:animEffect transition="out" filter="fade">
                                      <p:cBhvr>
                                        <p:cTn id="147" dur="500"/>
                                        <p:tgtEl>
                                          <p:spTgt spid="84"/>
                                        </p:tgtEl>
                                      </p:cBhvr>
                                    </p:animEffect>
                                    <p:set>
                                      <p:cBhvr>
                                        <p:cTn id="148" dur="1" fill="hold">
                                          <p:stCondLst>
                                            <p:cond delay="499"/>
                                          </p:stCondLst>
                                        </p:cTn>
                                        <p:tgtEl>
                                          <p:spTgt spid="84"/>
                                        </p:tgtEl>
                                        <p:attrNameLst>
                                          <p:attrName>style.visibility</p:attrName>
                                        </p:attrNameLst>
                                      </p:cBhvr>
                                      <p:to>
                                        <p:strVal val="hidden"/>
                                      </p:to>
                                    </p:set>
                                  </p:childTnLst>
                                </p:cTn>
                              </p:par>
                            </p:childTnLst>
                          </p:cTn>
                        </p:par>
                        <p:par>
                          <p:cTn id="149" fill="hold" nodeType="afterGroup">
                            <p:stCondLst>
                              <p:cond delay="8500"/>
                            </p:stCondLst>
                            <p:childTnLst>
                              <p:par>
                                <p:cTn id="150" presetID="53" presetClass="exit" presetSubtype="0" fill="hold" nodeType="afterEffect">
                                  <p:stCondLst>
                                    <p:cond delay="0"/>
                                  </p:stCondLst>
                                  <p:childTnLst>
                                    <p:anim calcmode="lin" valueType="num">
                                      <p:cBhvr>
                                        <p:cTn id="151" dur="500"/>
                                        <p:tgtEl>
                                          <p:spTgt spid="97"/>
                                        </p:tgtEl>
                                        <p:attrNameLst>
                                          <p:attrName>ppt_w</p:attrName>
                                        </p:attrNameLst>
                                      </p:cBhvr>
                                      <p:tavLst>
                                        <p:tav tm="0">
                                          <p:val>
                                            <p:strVal val="ppt_w"/>
                                          </p:val>
                                        </p:tav>
                                        <p:tav tm="100000">
                                          <p:val>
                                            <p:fltVal val="0"/>
                                          </p:val>
                                        </p:tav>
                                      </p:tavLst>
                                    </p:anim>
                                    <p:anim calcmode="lin" valueType="num">
                                      <p:cBhvr>
                                        <p:cTn id="152" dur="500"/>
                                        <p:tgtEl>
                                          <p:spTgt spid="97"/>
                                        </p:tgtEl>
                                        <p:attrNameLst>
                                          <p:attrName>ppt_h</p:attrName>
                                        </p:attrNameLst>
                                      </p:cBhvr>
                                      <p:tavLst>
                                        <p:tav tm="0">
                                          <p:val>
                                            <p:strVal val="ppt_h"/>
                                          </p:val>
                                        </p:tav>
                                        <p:tav tm="100000">
                                          <p:val>
                                            <p:fltVal val="0"/>
                                          </p:val>
                                        </p:tav>
                                      </p:tavLst>
                                    </p:anim>
                                    <p:animEffect transition="out" filter="fade">
                                      <p:cBhvr>
                                        <p:cTn id="153" dur="500"/>
                                        <p:tgtEl>
                                          <p:spTgt spid="97"/>
                                        </p:tgtEl>
                                      </p:cBhvr>
                                    </p:animEffect>
                                    <p:set>
                                      <p:cBhvr>
                                        <p:cTn id="154" dur="1" fill="hold">
                                          <p:stCondLst>
                                            <p:cond delay="499"/>
                                          </p:stCondLst>
                                        </p:cTn>
                                        <p:tgtEl>
                                          <p:spTgt spid="97"/>
                                        </p:tgtEl>
                                        <p:attrNameLst>
                                          <p:attrName>style.visibility</p:attrName>
                                        </p:attrNameLst>
                                      </p:cBhvr>
                                      <p:to>
                                        <p:strVal val="hidden"/>
                                      </p:to>
                                    </p:set>
                                  </p:childTnLst>
                                </p:cTn>
                              </p:par>
                            </p:childTnLst>
                          </p:cTn>
                        </p:par>
                        <p:par>
                          <p:cTn id="155" fill="hold" nodeType="afterGroup">
                            <p:stCondLst>
                              <p:cond delay="9000"/>
                            </p:stCondLst>
                            <p:childTnLst>
                              <p:par>
                                <p:cTn id="156" presetID="53" presetClass="exit" presetSubtype="0" fill="hold" nodeType="afterEffect">
                                  <p:stCondLst>
                                    <p:cond delay="0"/>
                                  </p:stCondLst>
                                  <p:childTnLst>
                                    <p:anim calcmode="lin" valueType="num">
                                      <p:cBhvr>
                                        <p:cTn id="157" dur="500"/>
                                        <p:tgtEl>
                                          <p:spTgt spid="79"/>
                                        </p:tgtEl>
                                        <p:attrNameLst>
                                          <p:attrName>ppt_w</p:attrName>
                                        </p:attrNameLst>
                                      </p:cBhvr>
                                      <p:tavLst>
                                        <p:tav tm="0">
                                          <p:val>
                                            <p:strVal val="ppt_w"/>
                                          </p:val>
                                        </p:tav>
                                        <p:tav tm="100000">
                                          <p:val>
                                            <p:fltVal val="0"/>
                                          </p:val>
                                        </p:tav>
                                      </p:tavLst>
                                    </p:anim>
                                    <p:anim calcmode="lin" valueType="num">
                                      <p:cBhvr>
                                        <p:cTn id="158" dur="500"/>
                                        <p:tgtEl>
                                          <p:spTgt spid="79"/>
                                        </p:tgtEl>
                                        <p:attrNameLst>
                                          <p:attrName>ppt_h</p:attrName>
                                        </p:attrNameLst>
                                      </p:cBhvr>
                                      <p:tavLst>
                                        <p:tav tm="0">
                                          <p:val>
                                            <p:strVal val="ppt_h"/>
                                          </p:val>
                                        </p:tav>
                                        <p:tav tm="100000">
                                          <p:val>
                                            <p:fltVal val="0"/>
                                          </p:val>
                                        </p:tav>
                                      </p:tavLst>
                                    </p:anim>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childTnLst>
                          </p:cTn>
                        </p:par>
                        <p:par>
                          <p:cTn id="161" fill="hold" nodeType="afterGroup">
                            <p:stCondLst>
                              <p:cond delay="9500"/>
                            </p:stCondLst>
                            <p:childTnLst>
                              <p:par>
                                <p:cTn id="162" presetID="53" presetClass="exit" presetSubtype="0" fill="hold" nodeType="afterEffect">
                                  <p:stCondLst>
                                    <p:cond delay="0"/>
                                  </p:stCondLst>
                                  <p:childTnLst>
                                    <p:anim calcmode="lin" valueType="num">
                                      <p:cBhvr>
                                        <p:cTn id="163" dur="500"/>
                                        <p:tgtEl>
                                          <p:spTgt spid="71"/>
                                        </p:tgtEl>
                                        <p:attrNameLst>
                                          <p:attrName>ppt_w</p:attrName>
                                        </p:attrNameLst>
                                      </p:cBhvr>
                                      <p:tavLst>
                                        <p:tav tm="0">
                                          <p:val>
                                            <p:strVal val="ppt_w"/>
                                          </p:val>
                                        </p:tav>
                                        <p:tav tm="100000">
                                          <p:val>
                                            <p:fltVal val="0"/>
                                          </p:val>
                                        </p:tav>
                                      </p:tavLst>
                                    </p:anim>
                                    <p:anim calcmode="lin" valueType="num">
                                      <p:cBhvr>
                                        <p:cTn id="164" dur="500"/>
                                        <p:tgtEl>
                                          <p:spTgt spid="71"/>
                                        </p:tgtEl>
                                        <p:attrNameLst>
                                          <p:attrName>ppt_h</p:attrName>
                                        </p:attrNameLst>
                                      </p:cBhvr>
                                      <p:tavLst>
                                        <p:tav tm="0">
                                          <p:val>
                                            <p:strVal val="ppt_h"/>
                                          </p:val>
                                        </p:tav>
                                        <p:tav tm="100000">
                                          <p:val>
                                            <p:fltVal val="0"/>
                                          </p:val>
                                        </p:tav>
                                      </p:tavLst>
                                    </p:anim>
                                    <p:animEffect transition="out" filter="fade">
                                      <p:cBhvr>
                                        <p:cTn id="165" dur="500"/>
                                        <p:tgtEl>
                                          <p:spTgt spid="71"/>
                                        </p:tgtEl>
                                      </p:cBhvr>
                                    </p:animEffect>
                                    <p:set>
                                      <p:cBhvr>
                                        <p:cTn id="166" dur="1" fill="hold">
                                          <p:stCondLst>
                                            <p:cond delay="499"/>
                                          </p:stCondLst>
                                        </p:cTn>
                                        <p:tgtEl>
                                          <p:spTgt spid="71"/>
                                        </p:tgtEl>
                                        <p:attrNameLst>
                                          <p:attrName>style.visibility</p:attrName>
                                        </p:attrNameLst>
                                      </p:cBhvr>
                                      <p:to>
                                        <p:strVal val="hidden"/>
                                      </p:to>
                                    </p:set>
                                  </p:childTnLst>
                                </p:cTn>
                              </p:par>
                              <p:par>
                                <p:cTn id="167" presetID="53" presetClass="exit" presetSubtype="0" fill="hold" nodeType="withEffect">
                                  <p:stCondLst>
                                    <p:cond delay="0"/>
                                  </p:stCondLst>
                                  <p:childTnLst>
                                    <p:anim calcmode="lin" valueType="num">
                                      <p:cBhvr>
                                        <p:cTn id="168" dur="500"/>
                                        <p:tgtEl>
                                          <p:spTgt spid="88"/>
                                        </p:tgtEl>
                                        <p:attrNameLst>
                                          <p:attrName>ppt_w</p:attrName>
                                        </p:attrNameLst>
                                      </p:cBhvr>
                                      <p:tavLst>
                                        <p:tav tm="0">
                                          <p:val>
                                            <p:strVal val="ppt_w"/>
                                          </p:val>
                                        </p:tav>
                                        <p:tav tm="100000">
                                          <p:val>
                                            <p:fltVal val="0"/>
                                          </p:val>
                                        </p:tav>
                                      </p:tavLst>
                                    </p:anim>
                                    <p:anim calcmode="lin" valueType="num">
                                      <p:cBhvr>
                                        <p:cTn id="169" dur="500"/>
                                        <p:tgtEl>
                                          <p:spTgt spid="88"/>
                                        </p:tgtEl>
                                        <p:attrNameLst>
                                          <p:attrName>ppt_h</p:attrName>
                                        </p:attrNameLst>
                                      </p:cBhvr>
                                      <p:tavLst>
                                        <p:tav tm="0">
                                          <p:val>
                                            <p:strVal val="ppt_h"/>
                                          </p:val>
                                        </p:tav>
                                        <p:tav tm="100000">
                                          <p:val>
                                            <p:fltVal val="0"/>
                                          </p:val>
                                        </p:tav>
                                      </p:tavLst>
                                    </p:anim>
                                    <p:animEffect transition="out" filter="fade">
                                      <p:cBhvr>
                                        <p:cTn id="170" dur="500"/>
                                        <p:tgtEl>
                                          <p:spTgt spid="88"/>
                                        </p:tgtEl>
                                      </p:cBhvr>
                                    </p:animEffect>
                                    <p:set>
                                      <p:cBhvr>
                                        <p:cTn id="171" dur="1" fill="hold">
                                          <p:stCondLst>
                                            <p:cond delay="499"/>
                                          </p:stCondLst>
                                        </p:cTn>
                                        <p:tgtEl>
                                          <p:spTgt spid="88"/>
                                        </p:tgtEl>
                                        <p:attrNameLst>
                                          <p:attrName>style.visibility</p:attrName>
                                        </p:attrNameLst>
                                      </p:cBhvr>
                                      <p:to>
                                        <p:strVal val="hidden"/>
                                      </p:to>
                                    </p:set>
                                  </p:childTnLst>
                                </p:cTn>
                              </p:par>
                            </p:childTnLst>
                          </p:cTn>
                        </p:par>
                        <p:par>
                          <p:cTn id="172" fill="hold" nodeType="afterGroup">
                            <p:stCondLst>
                              <p:cond delay="10000"/>
                            </p:stCondLst>
                            <p:childTnLst>
                              <p:par>
                                <p:cTn id="173" presetID="53" presetClass="exit" presetSubtype="0" fill="hold" nodeType="afterEffect">
                                  <p:stCondLst>
                                    <p:cond delay="0"/>
                                  </p:stCondLst>
                                  <p:childTnLst>
                                    <p:anim calcmode="lin" valueType="num">
                                      <p:cBhvr>
                                        <p:cTn id="174" dur="500"/>
                                        <p:tgtEl>
                                          <p:spTgt spid="89"/>
                                        </p:tgtEl>
                                        <p:attrNameLst>
                                          <p:attrName>ppt_w</p:attrName>
                                        </p:attrNameLst>
                                      </p:cBhvr>
                                      <p:tavLst>
                                        <p:tav tm="0">
                                          <p:val>
                                            <p:strVal val="ppt_w"/>
                                          </p:val>
                                        </p:tav>
                                        <p:tav tm="100000">
                                          <p:val>
                                            <p:fltVal val="0"/>
                                          </p:val>
                                        </p:tav>
                                      </p:tavLst>
                                    </p:anim>
                                    <p:anim calcmode="lin" valueType="num">
                                      <p:cBhvr>
                                        <p:cTn id="175" dur="500"/>
                                        <p:tgtEl>
                                          <p:spTgt spid="89"/>
                                        </p:tgtEl>
                                        <p:attrNameLst>
                                          <p:attrName>ppt_h</p:attrName>
                                        </p:attrNameLst>
                                      </p:cBhvr>
                                      <p:tavLst>
                                        <p:tav tm="0">
                                          <p:val>
                                            <p:strVal val="ppt_h"/>
                                          </p:val>
                                        </p:tav>
                                        <p:tav tm="100000">
                                          <p:val>
                                            <p:fltVal val="0"/>
                                          </p:val>
                                        </p:tav>
                                      </p:tavLst>
                                    </p:anim>
                                    <p:animEffect transition="out" filter="fade">
                                      <p:cBhvr>
                                        <p:cTn id="176" dur="500"/>
                                        <p:tgtEl>
                                          <p:spTgt spid="89"/>
                                        </p:tgtEl>
                                      </p:cBhvr>
                                    </p:animEffect>
                                    <p:set>
                                      <p:cBhvr>
                                        <p:cTn id="177" dur="1" fill="hold">
                                          <p:stCondLst>
                                            <p:cond delay="499"/>
                                          </p:stCondLst>
                                        </p:cTn>
                                        <p:tgtEl>
                                          <p:spTgt spid="89"/>
                                        </p:tgtEl>
                                        <p:attrNameLst>
                                          <p:attrName>style.visibility</p:attrName>
                                        </p:attrNameLst>
                                      </p:cBhvr>
                                      <p:to>
                                        <p:strVal val="hidden"/>
                                      </p:to>
                                    </p:set>
                                  </p:childTnLst>
                                </p:cTn>
                              </p:par>
                            </p:childTnLst>
                          </p:cTn>
                        </p:par>
                        <p:par>
                          <p:cTn id="178" fill="hold" nodeType="afterGroup">
                            <p:stCondLst>
                              <p:cond delay="10500"/>
                            </p:stCondLst>
                            <p:childTnLst>
                              <p:par>
                                <p:cTn id="179" presetID="53" presetClass="exit" presetSubtype="0" fill="hold" nodeType="afterEffect">
                                  <p:stCondLst>
                                    <p:cond delay="0"/>
                                  </p:stCondLst>
                                  <p:childTnLst>
                                    <p:anim calcmode="lin" valueType="num">
                                      <p:cBhvr>
                                        <p:cTn id="180" dur="500"/>
                                        <p:tgtEl>
                                          <p:spTgt spid="85"/>
                                        </p:tgtEl>
                                        <p:attrNameLst>
                                          <p:attrName>ppt_w</p:attrName>
                                        </p:attrNameLst>
                                      </p:cBhvr>
                                      <p:tavLst>
                                        <p:tav tm="0">
                                          <p:val>
                                            <p:strVal val="ppt_w"/>
                                          </p:val>
                                        </p:tav>
                                        <p:tav tm="100000">
                                          <p:val>
                                            <p:fltVal val="0"/>
                                          </p:val>
                                        </p:tav>
                                      </p:tavLst>
                                    </p:anim>
                                    <p:anim calcmode="lin" valueType="num">
                                      <p:cBhvr>
                                        <p:cTn id="181" dur="500"/>
                                        <p:tgtEl>
                                          <p:spTgt spid="85"/>
                                        </p:tgtEl>
                                        <p:attrNameLst>
                                          <p:attrName>ppt_h</p:attrName>
                                        </p:attrNameLst>
                                      </p:cBhvr>
                                      <p:tavLst>
                                        <p:tav tm="0">
                                          <p:val>
                                            <p:strVal val="ppt_h"/>
                                          </p:val>
                                        </p:tav>
                                        <p:tav tm="100000">
                                          <p:val>
                                            <p:fltVal val="0"/>
                                          </p:val>
                                        </p:tav>
                                      </p:tavLst>
                                    </p:anim>
                                    <p:animEffect transition="out" filter="fade">
                                      <p:cBhvr>
                                        <p:cTn id="182" dur="500"/>
                                        <p:tgtEl>
                                          <p:spTgt spid="85"/>
                                        </p:tgtEl>
                                      </p:cBhvr>
                                    </p:animEffect>
                                    <p:set>
                                      <p:cBhvr>
                                        <p:cTn id="183" dur="1" fill="hold">
                                          <p:stCondLst>
                                            <p:cond delay="499"/>
                                          </p:stCondLst>
                                        </p:cTn>
                                        <p:tgtEl>
                                          <p:spTgt spid="85"/>
                                        </p:tgtEl>
                                        <p:attrNameLst>
                                          <p:attrName>style.visibility</p:attrName>
                                        </p:attrNameLst>
                                      </p:cBhvr>
                                      <p:to>
                                        <p:strVal val="hidden"/>
                                      </p:to>
                                    </p:set>
                                  </p:childTnLst>
                                </p:cTn>
                              </p:par>
                            </p:childTnLst>
                          </p:cTn>
                        </p:par>
                        <p:par>
                          <p:cTn id="184" fill="hold" nodeType="afterGroup">
                            <p:stCondLst>
                              <p:cond delay="11000"/>
                            </p:stCondLst>
                            <p:childTnLst>
                              <p:par>
                                <p:cTn id="185" presetID="53" presetClass="exit" presetSubtype="0" fill="hold" nodeType="afterEffect">
                                  <p:stCondLst>
                                    <p:cond delay="0"/>
                                  </p:stCondLst>
                                  <p:childTnLst>
                                    <p:anim calcmode="lin" valueType="num">
                                      <p:cBhvr>
                                        <p:cTn id="186" dur="500"/>
                                        <p:tgtEl>
                                          <p:spTgt spid="93"/>
                                        </p:tgtEl>
                                        <p:attrNameLst>
                                          <p:attrName>ppt_w</p:attrName>
                                        </p:attrNameLst>
                                      </p:cBhvr>
                                      <p:tavLst>
                                        <p:tav tm="0">
                                          <p:val>
                                            <p:strVal val="ppt_w"/>
                                          </p:val>
                                        </p:tav>
                                        <p:tav tm="100000">
                                          <p:val>
                                            <p:fltVal val="0"/>
                                          </p:val>
                                        </p:tav>
                                      </p:tavLst>
                                    </p:anim>
                                    <p:anim calcmode="lin" valueType="num">
                                      <p:cBhvr>
                                        <p:cTn id="187" dur="500"/>
                                        <p:tgtEl>
                                          <p:spTgt spid="93"/>
                                        </p:tgtEl>
                                        <p:attrNameLst>
                                          <p:attrName>ppt_h</p:attrName>
                                        </p:attrNameLst>
                                      </p:cBhvr>
                                      <p:tavLst>
                                        <p:tav tm="0">
                                          <p:val>
                                            <p:strVal val="ppt_h"/>
                                          </p:val>
                                        </p:tav>
                                        <p:tav tm="100000">
                                          <p:val>
                                            <p:fltVal val="0"/>
                                          </p:val>
                                        </p:tav>
                                      </p:tavLst>
                                    </p:anim>
                                    <p:animEffect transition="out" filter="fade">
                                      <p:cBhvr>
                                        <p:cTn id="188" dur="500"/>
                                        <p:tgtEl>
                                          <p:spTgt spid="93"/>
                                        </p:tgtEl>
                                      </p:cBhvr>
                                    </p:animEffect>
                                    <p:set>
                                      <p:cBhvr>
                                        <p:cTn id="189" dur="1" fill="hold">
                                          <p:stCondLst>
                                            <p:cond delay="499"/>
                                          </p:stCondLst>
                                        </p:cTn>
                                        <p:tgtEl>
                                          <p:spTgt spid="93"/>
                                        </p:tgtEl>
                                        <p:attrNameLst>
                                          <p:attrName>style.visibility</p:attrName>
                                        </p:attrNameLst>
                                      </p:cBhvr>
                                      <p:to>
                                        <p:strVal val="hidden"/>
                                      </p:to>
                                    </p:set>
                                  </p:childTnLst>
                                </p:cTn>
                              </p:par>
                            </p:childTnLst>
                          </p:cTn>
                        </p:par>
                        <p:par>
                          <p:cTn id="190" fill="hold" nodeType="afterGroup">
                            <p:stCondLst>
                              <p:cond delay="11500"/>
                            </p:stCondLst>
                            <p:childTnLst>
                              <p:par>
                                <p:cTn id="191" presetID="53" presetClass="exit" presetSubtype="0" fill="hold" nodeType="afterEffect">
                                  <p:stCondLst>
                                    <p:cond delay="0"/>
                                  </p:stCondLst>
                                  <p:childTnLst>
                                    <p:anim calcmode="lin" valueType="num">
                                      <p:cBhvr>
                                        <p:cTn id="192" dur="500"/>
                                        <p:tgtEl>
                                          <p:spTgt spid="82"/>
                                        </p:tgtEl>
                                        <p:attrNameLst>
                                          <p:attrName>ppt_w</p:attrName>
                                        </p:attrNameLst>
                                      </p:cBhvr>
                                      <p:tavLst>
                                        <p:tav tm="0">
                                          <p:val>
                                            <p:strVal val="ppt_w"/>
                                          </p:val>
                                        </p:tav>
                                        <p:tav tm="100000">
                                          <p:val>
                                            <p:fltVal val="0"/>
                                          </p:val>
                                        </p:tav>
                                      </p:tavLst>
                                    </p:anim>
                                    <p:anim calcmode="lin" valueType="num">
                                      <p:cBhvr>
                                        <p:cTn id="193" dur="500"/>
                                        <p:tgtEl>
                                          <p:spTgt spid="82"/>
                                        </p:tgtEl>
                                        <p:attrNameLst>
                                          <p:attrName>ppt_h</p:attrName>
                                        </p:attrNameLst>
                                      </p:cBhvr>
                                      <p:tavLst>
                                        <p:tav tm="0">
                                          <p:val>
                                            <p:strVal val="ppt_h"/>
                                          </p:val>
                                        </p:tav>
                                        <p:tav tm="100000">
                                          <p:val>
                                            <p:fltVal val="0"/>
                                          </p:val>
                                        </p:tav>
                                      </p:tavLst>
                                    </p:anim>
                                    <p:animEffect transition="out" filter="fade">
                                      <p:cBhvr>
                                        <p:cTn id="194" dur="500"/>
                                        <p:tgtEl>
                                          <p:spTgt spid="82"/>
                                        </p:tgtEl>
                                      </p:cBhvr>
                                    </p:animEffect>
                                    <p:set>
                                      <p:cBhvr>
                                        <p:cTn id="195" dur="1" fill="hold">
                                          <p:stCondLst>
                                            <p:cond delay="499"/>
                                          </p:stCondLst>
                                        </p:cTn>
                                        <p:tgtEl>
                                          <p:spTgt spid="82"/>
                                        </p:tgtEl>
                                        <p:attrNameLst>
                                          <p:attrName>style.visibility</p:attrName>
                                        </p:attrNameLst>
                                      </p:cBhvr>
                                      <p:to>
                                        <p:strVal val="hidden"/>
                                      </p:to>
                                    </p:set>
                                  </p:childTnLst>
                                </p:cTn>
                              </p:par>
                            </p:childTnLst>
                          </p:cTn>
                        </p:par>
                        <p:par>
                          <p:cTn id="196" fill="hold" nodeType="afterGroup">
                            <p:stCondLst>
                              <p:cond delay="12000"/>
                            </p:stCondLst>
                            <p:childTnLst>
                              <p:par>
                                <p:cTn id="197" presetID="53" presetClass="exit" presetSubtype="0" fill="hold" nodeType="afterEffect">
                                  <p:stCondLst>
                                    <p:cond delay="0"/>
                                  </p:stCondLst>
                                  <p:childTnLst>
                                    <p:anim calcmode="lin" valueType="num">
                                      <p:cBhvr>
                                        <p:cTn id="198" dur="500"/>
                                        <p:tgtEl>
                                          <p:spTgt spid="91"/>
                                        </p:tgtEl>
                                        <p:attrNameLst>
                                          <p:attrName>ppt_w</p:attrName>
                                        </p:attrNameLst>
                                      </p:cBhvr>
                                      <p:tavLst>
                                        <p:tav tm="0">
                                          <p:val>
                                            <p:strVal val="ppt_w"/>
                                          </p:val>
                                        </p:tav>
                                        <p:tav tm="100000">
                                          <p:val>
                                            <p:fltVal val="0"/>
                                          </p:val>
                                        </p:tav>
                                      </p:tavLst>
                                    </p:anim>
                                    <p:anim calcmode="lin" valueType="num">
                                      <p:cBhvr>
                                        <p:cTn id="199" dur="500"/>
                                        <p:tgtEl>
                                          <p:spTgt spid="91"/>
                                        </p:tgtEl>
                                        <p:attrNameLst>
                                          <p:attrName>ppt_h</p:attrName>
                                        </p:attrNameLst>
                                      </p:cBhvr>
                                      <p:tavLst>
                                        <p:tav tm="0">
                                          <p:val>
                                            <p:strVal val="ppt_h"/>
                                          </p:val>
                                        </p:tav>
                                        <p:tav tm="100000">
                                          <p:val>
                                            <p:fltVal val="0"/>
                                          </p:val>
                                        </p:tav>
                                      </p:tavLst>
                                    </p:anim>
                                    <p:animEffect transition="out" filter="fade">
                                      <p:cBhvr>
                                        <p:cTn id="200" dur="500"/>
                                        <p:tgtEl>
                                          <p:spTgt spid="91"/>
                                        </p:tgtEl>
                                      </p:cBhvr>
                                    </p:animEffect>
                                    <p:set>
                                      <p:cBhvr>
                                        <p:cTn id="201" dur="1" fill="hold">
                                          <p:stCondLst>
                                            <p:cond delay="499"/>
                                          </p:stCondLst>
                                        </p:cTn>
                                        <p:tgtEl>
                                          <p:spTgt spid="91"/>
                                        </p:tgtEl>
                                        <p:attrNameLst>
                                          <p:attrName>style.visibility</p:attrName>
                                        </p:attrNameLst>
                                      </p:cBhvr>
                                      <p:to>
                                        <p:strVal val="hidden"/>
                                      </p:to>
                                    </p:set>
                                  </p:childTnLst>
                                </p:cTn>
                              </p:par>
                            </p:childTnLst>
                          </p:cTn>
                        </p:par>
                        <p:par>
                          <p:cTn id="202" fill="hold" nodeType="afterGroup">
                            <p:stCondLst>
                              <p:cond delay="12500"/>
                            </p:stCondLst>
                            <p:childTnLst>
                              <p:par>
                                <p:cTn id="203" presetID="53" presetClass="exit" presetSubtype="0" fill="hold" nodeType="afterEffect">
                                  <p:stCondLst>
                                    <p:cond delay="0"/>
                                  </p:stCondLst>
                                  <p:childTnLst>
                                    <p:anim calcmode="lin" valueType="num">
                                      <p:cBhvr>
                                        <p:cTn id="204" dur="500"/>
                                        <p:tgtEl>
                                          <p:spTgt spid="94"/>
                                        </p:tgtEl>
                                        <p:attrNameLst>
                                          <p:attrName>ppt_w</p:attrName>
                                        </p:attrNameLst>
                                      </p:cBhvr>
                                      <p:tavLst>
                                        <p:tav tm="0">
                                          <p:val>
                                            <p:strVal val="ppt_w"/>
                                          </p:val>
                                        </p:tav>
                                        <p:tav tm="100000">
                                          <p:val>
                                            <p:fltVal val="0"/>
                                          </p:val>
                                        </p:tav>
                                      </p:tavLst>
                                    </p:anim>
                                    <p:anim calcmode="lin" valueType="num">
                                      <p:cBhvr>
                                        <p:cTn id="205" dur="500"/>
                                        <p:tgtEl>
                                          <p:spTgt spid="94"/>
                                        </p:tgtEl>
                                        <p:attrNameLst>
                                          <p:attrName>ppt_h</p:attrName>
                                        </p:attrNameLst>
                                      </p:cBhvr>
                                      <p:tavLst>
                                        <p:tav tm="0">
                                          <p:val>
                                            <p:strVal val="ppt_h"/>
                                          </p:val>
                                        </p:tav>
                                        <p:tav tm="100000">
                                          <p:val>
                                            <p:fltVal val="0"/>
                                          </p:val>
                                        </p:tav>
                                      </p:tavLst>
                                    </p:anim>
                                    <p:animEffect transition="out" filter="fade">
                                      <p:cBhvr>
                                        <p:cTn id="206" dur="500"/>
                                        <p:tgtEl>
                                          <p:spTgt spid="94"/>
                                        </p:tgtEl>
                                      </p:cBhvr>
                                    </p:animEffect>
                                    <p:set>
                                      <p:cBhvr>
                                        <p:cTn id="207" dur="1" fill="hold">
                                          <p:stCondLst>
                                            <p:cond delay="499"/>
                                          </p:stCondLst>
                                        </p:cTn>
                                        <p:tgtEl>
                                          <p:spTgt spid="94"/>
                                        </p:tgtEl>
                                        <p:attrNameLst>
                                          <p:attrName>style.visibility</p:attrName>
                                        </p:attrNameLst>
                                      </p:cBhvr>
                                      <p:to>
                                        <p:strVal val="hidden"/>
                                      </p:to>
                                    </p:set>
                                  </p:childTnLst>
                                </p:cTn>
                              </p:par>
                            </p:childTnLst>
                          </p:cTn>
                        </p:par>
                        <p:par>
                          <p:cTn id="208" fill="hold" nodeType="afterGroup">
                            <p:stCondLst>
                              <p:cond delay="13000"/>
                            </p:stCondLst>
                            <p:childTnLst>
                              <p:par>
                                <p:cTn id="209" presetID="10" presetClass="exit" presetSubtype="0" fill="hold" nodeType="afterEffect">
                                  <p:stCondLst>
                                    <p:cond delay="0"/>
                                  </p:stCondLst>
                                  <p:childTnLst>
                                    <p:animEffect transition="out" filter="fade">
                                      <p:cBhvr>
                                        <p:cTn id="210" dur="1000"/>
                                        <p:tgtEl>
                                          <p:spTgt spid="70"/>
                                        </p:tgtEl>
                                      </p:cBhvr>
                                    </p:animEffect>
                                    <p:set>
                                      <p:cBhvr>
                                        <p:cTn id="211" dur="1" fill="hold">
                                          <p:stCondLst>
                                            <p:cond delay="999"/>
                                          </p:stCondLst>
                                        </p:cTn>
                                        <p:tgtEl>
                                          <p:spTgt spid="70"/>
                                        </p:tgtEl>
                                        <p:attrNameLst>
                                          <p:attrName>style.visibility</p:attrName>
                                        </p:attrNameLst>
                                      </p:cBhvr>
                                      <p:to>
                                        <p:strVal val="hidden"/>
                                      </p:to>
                                    </p:set>
                                  </p:childTnLst>
                                </p:cTn>
                              </p:par>
                            </p:childTnLst>
                          </p:cTn>
                        </p:par>
                        <p:par>
                          <p:cTn id="212" fill="hold" nodeType="afterGroup">
                            <p:stCondLst>
                              <p:cond delay="14000"/>
                            </p:stCondLst>
                            <p:childTnLst>
                              <p:par>
                                <p:cTn id="213" presetID="56" presetClass="path" presetSubtype="0" accel="50000" decel="50000" fill="hold" nodeType="afterEffect">
                                  <p:stCondLst>
                                    <p:cond delay="0"/>
                                  </p:stCondLst>
                                  <p:childTnLst>
                                    <p:animMotion origin="layout" path="M 0.00416 4.07407E-6 L -0.11199 -0.14329 " pathEditMode="fixed" rAng="0" ptsTypes="AA">
                                      <p:cBhvr>
                                        <p:cTn id="214" dur="2000" fill="hold"/>
                                        <p:tgtEl>
                                          <p:spTgt spid="86"/>
                                        </p:tgtEl>
                                        <p:attrNameLst>
                                          <p:attrName>ppt_x</p:attrName>
                                          <p:attrName>ppt_y</p:attrName>
                                        </p:attrNameLst>
                                      </p:cBhvr>
                                      <p:rCtr x="-5800" y="-7200"/>
                                    </p:animMotion>
                                  </p:childTnLst>
                                </p:cTn>
                              </p:par>
                              <p:par>
                                <p:cTn id="215" presetID="56" presetClass="path" presetSubtype="0" accel="50000" decel="50000" fill="hold" nodeType="withEffect">
                                  <p:stCondLst>
                                    <p:cond delay="0"/>
                                  </p:stCondLst>
                                  <p:childTnLst>
                                    <p:animMotion origin="layout" path="M 1.38889E-6 -4.81481E-6 L -0.0908 -0.21967 " pathEditMode="relative" rAng="0" ptsTypes="AA">
                                      <p:cBhvr>
                                        <p:cTn id="216" dur="2000" fill="hold"/>
                                        <p:tgtEl>
                                          <p:spTgt spid="92"/>
                                        </p:tgtEl>
                                        <p:attrNameLst>
                                          <p:attrName>ppt_x</p:attrName>
                                          <p:attrName>ppt_y</p:attrName>
                                        </p:attrNameLst>
                                      </p:cBhvr>
                                      <p:rCtr x="-4500" y="-11000"/>
                                    </p:animMotion>
                                  </p:childTnLst>
                                </p:cTn>
                              </p:par>
                              <p:par>
                                <p:cTn id="217" presetID="56" presetClass="path" presetSubtype="0" accel="50000" decel="50000" fill="hold" nodeType="withEffect">
                                  <p:stCondLst>
                                    <p:cond delay="0"/>
                                  </p:stCondLst>
                                  <p:childTnLst>
                                    <p:animMotion origin="layout" path="M 4.72222E-6 -7.40741E-7 L -0.0158 -0.06921 " pathEditMode="relative" rAng="0" ptsTypes="AA">
                                      <p:cBhvr>
                                        <p:cTn id="218" dur="2000" fill="hold"/>
                                        <p:tgtEl>
                                          <p:spTgt spid="95"/>
                                        </p:tgtEl>
                                        <p:attrNameLst>
                                          <p:attrName>ppt_x</p:attrName>
                                          <p:attrName>ppt_y</p:attrName>
                                        </p:attrNameLst>
                                      </p:cBhvr>
                                      <p:rCtr x="-800" y="-3500"/>
                                    </p:animMotion>
                                  </p:childTnLst>
                                </p:cTn>
                              </p:par>
                              <p:par>
                                <p:cTn id="219" presetID="56" presetClass="path" presetSubtype="0" accel="50000" decel="50000" fill="hold" nodeType="withEffect">
                                  <p:stCondLst>
                                    <p:cond delay="0"/>
                                  </p:stCondLst>
                                  <p:childTnLst>
                                    <p:animMotion origin="layout" path="M 4.72222E-6 -2.96296E-6 L -0.12414 -0.16921 " pathEditMode="relative" rAng="0" ptsTypes="AA">
                                      <p:cBhvr>
                                        <p:cTn id="220" dur="2000" fill="hold"/>
                                        <p:tgtEl>
                                          <p:spTgt spid="96"/>
                                        </p:tgtEl>
                                        <p:attrNameLst>
                                          <p:attrName>ppt_x</p:attrName>
                                          <p:attrName>ppt_y</p:attrName>
                                        </p:attrNameLst>
                                      </p:cBhvr>
                                      <p:rCtr x="-6200" y="-8500"/>
                                    </p:animMotion>
                                  </p:childTnLst>
                                </p:cTn>
                              </p:par>
                              <p:par>
                                <p:cTn id="221" presetID="4" presetClass="entr" presetSubtype="16" fill="hold" grpId="0" nodeType="withEffect">
                                  <p:stCondLst>
                                    <p:cond delay="0"/>
                                  </p:stCondLst>
                                  <p:childTnLst>
                                    <p:set>
                                      <p:cBhvr>
                                        <p:cTn id="222" dur="1" fill="hold">
                                          <p:stCondLst>
                                            <p:cond delay="0"/>
                                          </p:stCondLst>
                                        </p:cTn>
                                        <p:tgtEl>
                                          <p:spTgt spid="613398"/>
                                        </p:tgtEl>
                                        <p:attrNameLst>
                                          <p:attrName>style.visibility</p:attrName>
                                        </p:attrNameLst>
                                      </p:cBhvr>
                                      <p:to>
                                        <p:strVal val="visible"/>
                                      </p:to>
                                    </p:set>
                                    <p:animEffect transition="in" filter="box(in)">
                                      <p:cBhvr>
                                        <p:cTn id="223" dur="500"/>
                                        <p:tgtEl>
                                          <p:spTgt spid="613398"/>
                                        </p:tgtEl>
                                      </p:cBhvr>
                                    </p:animEffect>
                                  </p:childTnLst>
                                </p:cTn>
                              </p:par>
                              <p:par>
                                <p:cTn id="224" presetID="10" presetClass="entr" presetSubtype="0" fill="hold" nodeType="withEffect">
                                  <p:stCondLst>
                                    <p:cond delay="0"/>
                                  </p:stCondLst>
                                  <p:childTnLst>
                                    <p:set>
                                      <p:cBhvr>
                                        <p:cTn id="225" dur="1" fill="hold">
                                          <p:stCondLst>
                                            <p:cond delay="0"/>
                                          </p:stCondLst>
                                        </p:cTn>
                                        <p:tgtEl>
                                          <p:spTgt spid="6"/>
                                        </p:tgtEl>
                                        <p:attrNameLst>
                                          <p:attrName>style.visibility</p:attrName>
                                        </p:attrNameLst>
                                      </p:cBhvr>
                                      <p:to>
                                        <p:strVal val="visible"/>
                                      </p:to>
                                    </p:set>
                                    <p:animEffect transition="in" filter="fade">
                                      <p:cBhvr>
                                        <p:cTn id="226" dur="500"/>
                                        <p:tgtEl>
                                          <p:spTgt spid="6"/>
                                        </p:tgtEl>
                                      </p:cBhvr>
                                    </p:animEffect>
                                  </p:childTnLst>
                                </p:cTn>
                              </p:par>
                            </p:childTnLst>
                          </p:cTn>
                        </p:par>
                        <p:par>
                          <p:cTn id="227" fill="hold" nodeType="afterGroup">
                            <p:stCondLst>
                              <p:cond delay="16000"/>
                            </p:stCondLst>
                            <p:childTnLst>
                              <p:par>
                                <p:cTn id="228" presetID="10" presetClass="entr" presetSubtype="0" fill="hold" nodeType="afterEffect">
                                  <p:stCondLst>
                                    <p:cond delay="0"/>
                                  </p:stCondLst>
                                  <p:childTnLst>
                                    <p:set>
                                      <p:cBhvr>
                                        <p:cTn id="229" dur="1" fill="hold">
                                          <p:stCondLst>
                                            <p:cond delay="0"/>
                                          </p:stCondLst>
                                        </p:cTn>
                                        <p:tgtEl>
                                          <p:spTgt spid="21"/>
                                        </p:tgtEl>
                                        <p:attrNameLst>
                                          <p:attrName>style.visibility</p:attrName>
                                        </p:attrNameLst>
                                      </p:cBhvr>
                                      <p:to>
                                        <p:strVal val="visible"/>
                                      </p:to>
                                    </p:set>
                                    <p:animEffect transition="in" filter="fade">
                                      <p:cBhvr>
                                        <p:cTn id="230" dur="500"/>
                                        <p:tgtEl>
                                          <p:spTgt spid="21"/>
                                        </p:tgtEl>
                                      </p:cBhvr>
                                    </p:animEffect>
                                  </p:childTnLst>
                                </p:cTn>
                              </p:par>
                            </p:childTnLst>
                          </p:cTn>
                        </p:par>
                        <p:par>
                          <p:cTn id="231" fill="hold" nodeType="afterGroup">
                            <p:stCondLst>
                              <p:cond delay="16500"/>
                            </p:stCondLst>
                            <p:childTnLst>
                              <p:par>
                                <p:cTn id="232" presetID="10" presetClass="entr" presetSubtype="0" fill="hold" nodeType="afterEffect">
                                  <p:stCondLst>
                                    <p:cond delay="1500"/>
                                  </p:stCondLst>
                                  <p:childTnLst>
                                    <p:set>
                                      <p:cBhvr>
                                        <p:cTn id="233" dur="1" fill="hold">
                                          <p:stCondLst>
                                            <p:cond delay="0"/>
                                          </p:stCondLst>
                                        </p:cTn>
                                        <p:tgtEl>
                                          <p:spTgt spid="66"/>
                                        </p:tgtEl>
                                        <p:attrNameLst>
                                          <p:attrName>style.visibility</p:attrName>
                                        </p:attrNameLst>
                                      </p:cBhvr>
                                      <p:to>
                                        <p:strVal val="visible"/>
                                      </p:to>
                                    </p:set>
                                    <p:animEffect transition="in" filter="fade">
                                      <p:cBhvr>
                                        <p:cTn id="234" dur="500"/>
                                        <p:tgtEl>
                                          <p:spTgt spid="66"/>
                                        </p:tgtEl>
                                      </p:cBhvr>
                                    </p:animEffect>
                                  </p:childTnLst>
                                </p:cTn>
                              </p:par>
                              <p:par>
                                <p:cTn id="235" presetID="10" presetClass="exit" presetSubtype="0" fill="hold" nodeType="withEffect">
                                  <p:stCondLst>
                                    <p:cond delay="1500"/>
                                  </p:stCondLst>
                                  <p:childTnLst>
                                    <p:animEffect transition="out" filter="fade">
                                      <p:cBhvr>
                                        <p:cTn id="236" dur="500"/>
                                        <p:tgtEl>
                                          <p:spTgt spid="21"/>
                                        </p:tgtEl>
                                      </p:cBhvr>
                                    </p:animEffect>
                                    <p:set>
                                      <p:cBhvr>
                                        <p:cTn id="237" dur="1" fill="hold">
                                          <p:stCondLst>
                                            <p:cond delay="499"/>
                                          </p:stCondLst>
                                        </p:cTn>
                                        <p:tgtEl>
                                          <p:spTgt spid="21"/>
                                        </p:tgtEl>
                                        <p:attrNameLst>
                                          <p:attrName>style.visibility</p:attrName>
                                        </p:attrNameLst>
                                      </p:cBhvr>
                                      <p:to>
                                        <p:strVal val="hidden"/>
                                      </p:to>
                                    </p:set>
                                  </p:childTnLst>
                                </p:cTn>
                              </p:par>
                            </p:childTnLst>
                          </p:cTn>
                        </p:par>
                        <p:par>
                          <p:cTn id="238" fill="hold" nodeType="afterGroup">
                            <p:stCondLst>
                              <p:cond delay="18500"/>
                            </p:stCondLst>
                            <p:childTnLst>
                              <p:par>
                                <p:cTn id="239" presetID="10" presetClass="entr" presetSubtype="0" fill="hold" nodeType="afterEffect">
                                  <p:stCondLst>
                                    <p:cond delay="1500"/>
                                  </p:stCondLst>
                                  <p:childTnLst>
                                    <p:set>
                                      <p:cBhvr>
                                        <p:cTn id="240" dur="1" fill="hold">
                                          <p:stCondLst>
                                            <p:cond delay="0"/>
                                          </p:stCondLst>
                                        </p:cTn>
                                        <p:tgtEl>
                                          <p:spTgt spid="8"/>
                                        </p:tgtEl>
                                        <p:attrNameLst>
                                          <p:attrName>style.visibility</p:attrName>
                                        </p:attrNameLst>
                                      </p:cBhvr>
                                      <p:to>
                                        <p:strVal val="visible"/>
                                      </p:to>
                                    </p:set>
                                    <p:animEffect transition="in" filter="fade">
                                      <p:cBhvr>
                                        <p:cTn id="241" dur="500"/>
                                        <p:tgtEl>
                                          <p:spTgt spid="8"/>
                                        </p:tgtEl>
                                      </p:cBhvr>
                                    </p:animEffect>
                                  </p:childTnLst>
                                </p:cTn>
                              </p:par>
                              <p:par>
                                <p:cTn id="242" presetID="10" presetClass="exit" presetSubtype="0" fill="hold" nodeType="withEffect">
                                  <p:stCondLst>
                                    <p:cond delay="1500"/>
                                  </p:stCondLst>
                                  <p:childTnLst>
                                    <p:animEffect transition="out" filter="fade">
                                      <p:cBhvr>
                                        <p:cTn id="243" dur="500"/>
                                        <p:tgtEl>
                                          <p:spTgt spid="66"/>
                                        </p:tgtEl>
                                      </p:cBhvr>
                                    </p:animEffect>
                                    <p:set>
                                      <p:cBhvr>
                                        <p:cTn id="244"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97" grpId="0"/>
      <p:bldP spid="613398"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914400" y="609600"/>
            <a:ext cx="3124200" cy="403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85000"/>
              </a:lnSpc>
            </a:pPr>
            <a:endParaRPr lang="en-US" sz="2400" b="1" dirty="0">
              <a:solidFill>
                <a:schemeClr val="accent1"/>
              </a:solidFill>
            </a:endParaRPr>
          </a:p>
        </p:txBody>
      </p:sp>
      <p:sp>
        <p:nvSpPr>
          <p:cNvPr id="15363" name="Rectangle 3"/>
          <p:cNvSpPr>
            <a:spLocks noChangeArrowheads="1"/>
          </p:cNvSpPr>
          <p:nvPr/>
        </p:nvSpPr>
        <p:spPr bwMode="auto">
          <a:xfrm>
            <a:off x="609600" y="514036"/>
            <a:ext cx="8153400" cy="7112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r>
              <a:rPr lang="en-US" sz="2000" i="1" dirty="0" smtClean="0">
                <a:solidFill>
                  <a:schemeClr val="accent1"/>
                </a:solidFill>
              </a:rPr>
              <a:t>Let’s </a:t>
            </a:r>
            <a:r>
              <a:rPr lang="en-US" sz="2000" i="1" dirty="0">
                <a:solidFill>
                  <a:schemeClr val="accent1"/>
                </a:solidFill>
              </a:rPr>
              <a:t>you move live, running virtual machines from one host to another while maintaining continuous service availability.</a:t>
            </a:r>
          </a:p>
        </p:txBody>
      </p:sp>
      <p:pic>
        <p:nvPicPr>
          <p:cNvPr id="15364" name="Picture 4" descr="VMotion te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2362200"/>
            <a:ext cx="685800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0"/>
          </p:nvPr>
        </p:nvSpPr>
        <p:spPr/>
        <p:txBody>
          <a:bodyPr/>
          <a:lstStyle/>
          <a:p>
            <a:fld id="{B76F7208-26AA-4745-9835-AD8494638D77}" type="slidenum">
              <a:rPr lang="en-US" smtClean="0"/>
              <a:pPr/>
              <a:t>116</a:t>
            </a:fld>
            <a:endParaRPr lang="en-US" dirty="0"/>
          </a:p>
        </p:txBody>
      </p:sp>
      <p:sp>
        <p:nvSpPr>
          <p:cNvPr id="7" name="Rectangle 6"/>
          <p:cNvSpPr/>
          <p:nvPr/>
        </p:nvSpPr>
        <p:spPr>
          <a:xfrm>
            <a:off x="3352800" y="6477000"/>
            <a:ext cx="4572000" cy="230832"/>
          </a:xfrm>
          <a:prstGeom prst="rect">
            <a:avLst/>
          </a:prstGeom>
        </p:spPr>
        <p:txBody>
          <a:bodyPr>
            <a:spAutoFit/>
          </a:bodyPr>
          <a:lstStyle/>
          <a:p>
            <a:r>
              <a:rPr lang="en-US" sz="900" dirty="0" smtClean="0">
                <a:hlinkClick r:id="rId4"/>
              </a:rPr>
              <a:t>http://www.slideshare.net/datacenters/vm-ware</a:t>
            </a:r>
            <a:endParaRPr lang="en-US" sz="900" dirty="0"/>
          </a:p>
        </p:txBody>
      </p:sp>
    </p:spTree>
    <p:extLst>
      <p:ext uri="{BB962C8B-B14F-4D97-AF65-F5344CB8AC3E}">
        <p14:creationId xmlns:p14="http://schemas.microsoft.com/office/powerpoint/2010/main" val="2006743505"/>
      </p:ext>
    </p:extLst>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Storage approaches</a:t>
            </a:r>
            <a:endParaRPr lang="en-US" dirty="0"/>
          </a:p>
        </p:txBody>
      </p:sp>
      <p:sp>
        <p:nvSpPr>
          <p:cNvPr id="4" name="Slide Number Placeholder 3"/>
          <p:cNvSpPr>
            <a:spLocks noGrp="1"/>
          </p:cNvSpPr>
          <p:nvPr>
            <p:ph type="sldNum" sz="quarter" idx="4294967295"/>
          </p:nvPr>
        </p:nvSpPr>
        <p:spPr>
          <a:xfrm>
            <a:off x="8686800" y="6492875"/>
            <a:ext cx="457200" cy="365125"/>
          </a:xfrm>
        </p:spPr>
        <p:txBody>
          <a:bodyPr/>
          <a:lstStyle/>
          <a:p>
            <a:fld id="{B76F7208-26AA-4745-9835-AD8494638D77}" type="slidenum">
              <a:rPr lang="en-US" smtClean="0"/>
              <a:pPr/>
              <a:t>117</a:t>
            </a:fld>
            <a:endParaRPr lang="en-US" dirty="0"/>
          </a:p>
        </p:txBody>
      </p:sp>
    </p:spTree>
    <p:extLst>
      <p:ext uri="{BB962C8B-B14F-4D97-AF65-F5344CB8AC3E}">
        <p14:creationId xmlns:p14="http://schemas.microsoft.com/office/powerpoint/2010/main" val="6219875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Attached Storage</a:t>
            </a:r>
            <a:endParaRPr lang="en-US" dirty="0"/>
          </a:p>
        </p:txBody>
      </p:sp>
      <p:sp>
        <p:nvSpPr>
          <p:cNvPr id="3" name="Content Placeholder 2"/>
          <p:cNvSpPr>
            <a:spLocks noGrp="1"/>
          </p:cNvSpPr>
          <p:nvPr>
            <p:ph sz="quarter" idx="1"/>
          </p:nvPr>
        </p:nvSpPr>
        <p:spPr/>
        <p:txBody>
          <a:bodyPr/>
          <a:lstStyle/>
          <a:p>
            <a:r>
              <a:rPr lang="en-US" dirty="0" smtClean="0"/>
              <a:t>Server with lots of HD space</a:t>
            </a:r>
          </a:p>
          <a:p>
            <a:r>
              <a:rPr lang="en-US" dirty="0" smtClean="0"/>
              <a:t>Uses existing network infrastructure</a:t>
            </a:r>
          </a:p>
        </p:txBody>
      </p:sp>
      <p:sp>
        <p:nvSpPr>
          <p:cNvPr id="6" name="Slide Number Placeholder 5"/>
          <p:cNvSpPr>
            <a:spLocks noGrp="1"/>
          </p:cNvSpPr>
          <p:nvPr>
            <p:ph type="sldNum" sz="quarter" idx="4294967295"/>
          </p:nvPr>
        </p:nvSpPr>
        <p:spPr>
          <a:xfrm>
            <a:off x="8129016" y="5734050"/>
            <a:ext cx="609600" cy="521208"/>
          </a:xfrm>
          <a:prstGeom prst="rect">
            <a:avLst/>
          </a:prstGeom>
        </p:spPr>
        <p:txBody>
          <a:bodyPr/>
          <a:lstStyle/>
          <a:p>
            <a:fld id="{19389C5E-E367-49F4-960E-B6533BDE8B8D}" type="slidenum">
              <a:rPr lang="en-US" smtClean="0"/>
              <a:pPr/>
              <a:t>118</a:t>
            </a:fld>
            <a:endParaRPr lang="en-US"/>
          </a:p>
        </p:txBody>
      </p:sp>
      <p:pic>
        <p:nvPicPr>
          <p:cNvPr id="8" name="Picture 7" descr="Network Attached Storage Network Attached Storage"/>
          <p:cNvPicPr/>
          <p:nvPr/>
        </p:nvPicPr>
        <p:blipFill>
          <a:blip r:embed="rId2" cstate="print"/>
          <a:srcRect/>
          <a:stretch>
            <a:fillRect/>
          </a:stretch>
        </p:blipFill>
        <p:spPr bwMode="auto">
          <a:xfrm>
            <a:off x="1219200" y="2514600"/>
            <a:ext cx="7010400" cy="4343400"/>
          </a:xfrm>
          <a:prstGeom prst="rect">
            <a:avLst/>
          </a:prstGeom>
          <a:noFill/>
          <a:ln w="9525">
            <a:noFill/>
            <a:miter lim="800000"/>
            <a:headEnd/>
            <a:tailEnd/>
          </a:ln>
        </p:spPr>
      </p:pic>
    </p:spTree>
    <p:extLst>
      <p:ext uri="{BB962C8B-B14F-4D97-AF65-F5344CB8AC3E}">
        <p14:creationId xmlns:p14="http://schemas.microsoft.com/office/powerpoint/2010/main" val="89865725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307" name="Picture 3"/>
          <p:cNvPicPr>
            <a:picLocks noChangeAspect="1" noChangeArrowheads="1"/>
          </p:cNvPicPr>
          <p:nvPr/>
        </p:nvPicPr>
        <p:blipFill>
          <a:blip r:embed="rId2" cstate="print"/>
          <a:srcRect/>
          <a:stretch>
            <a:fillRect/>
          </a:stretch>
        </p:blipFill>
        <p:spPr bwMode="auto">
          <a:xfrm>
            <a:off x="695325" y="1262063"/>
            <a:ext cx="7753350" cy="4333875"/>
          </a:xfrm>
          <a:prstGeom prst="rect">
            <a:avLst/>
          </a:prstGeom>
          <a:noFill/>
          <a:ln w="9525">
            <a:noFill/>
            <a:miter lim="800000"/>
            <a:headEnd/>
            <a:tailEnd/>
          </a:ln>
        </p:spPr>
      </p:pic>
      <p:sp>
        <p:nvSpPr>
          <p:cNvPr id="2" name="Title 1"/>
          <p:cNvSpPr>
            <a:spLocks noGrp="1"/>
          </p:cNvSpPr>
          <p:nvPr>
            <p:ph type="title"/>
          </p:nvPr>
        </p:nvSpPr>
        <p:spPr>
          <a:xfrm>
            <a:off x="457200" y="274638"/>
            <a:ext cx="7467600" cy="792162"/>
          </a:xfrm>
        </p:spPr>
        <p:txBody>
          <a:bodyPr/>
          <a:lstStyle/>
          <a:p>
            <a:r>
              <a:rPr lang="en-US" dirty="0" smtClean="0"/>
              <a:t>Storage Area Network</a:t>
            </a:r>
            <a:endParaRPr lang="en-US" dirty="0"/>
          </a:p>
        </p:txBody>
      </p:sp>
      <p:sp>
        <p:nvSpPr>
          <p:cNvPr id="6" name="Slide Number Placeholder 5"/>
          <p:cNvSpPr>
            <a:spLocks noGrp="1"/>
          </p:cNvSpPr>
          <p:nvPr>
            <p:ph type="sldNum" sz="quarter" idx="4294967295"/>
          </p:nvPr>
        </p:nvSpPr>
        <p:spPr>
          <a:xfrm>
            <a:off x="8129016" y="5734050"/>
            <a:ext cx="609600" cy="521208"/>
          </a:xfrm>
          <a:prstGeom prst="rect">
            <a:avLst/>
          </a:prstGeom>
        </p:spPr>
        <p:txBody>
          <a:bodyPr/>
          <a:lstStyle/>
          <a:p>
            <a:fld id="{19389C5E-E367-49F4-960E-B6533BDE8B8D}" type="slidenum">
              <a:rPr lang="en-US" smtClean="0"/>
              <a:pPr/>
              <a:t>119</a:t>
            </a:fld>
            <a:endParaRPr lang="en-US"/>
          </a:p>
        </p:txBody>
      </p:sp>
      <p:sp>
        <p:nvSpPr>
          <p:cNvPr id="5" name="Footer Placeholder 4"/>
          <p:cNvSpPr>
            <a:spLocks noGrp="1"/>
          </p:cNvSpPr>
          <p:nvPr>
            <p:ph type="ftr" sz="quarter" idx="4294967295"/>
          </p:nvPr>
        </p:nvSpPr>
        <p:spPr>
          <a:xfrm rot="5400000">
            <a:off x="6990186" y="3737240"/>
            <a:ext cx="3200400" cy="365760"/>
          </a:xfrm>
          <a:prstGeom prst="rect">
            <a:avLst/>
          </a:prstGeom>
        </p:spPr>
        <p:txBody>
          <a:bodyPr/>
          <a:lstStyle/>
          <a:p>
            <a:endParaRPr lang="en-US" dirty="0"/>
          </a:p>
        </p:txBody>
      </p:sp>
      <p:sp>
        <p:nvSpPr>
          <p:cNvPr id="8" name="Rectangular Callout 7"/>
          <p:cNvSpPr/>
          <p:nvPr/>
        </p:nvSpPr>
        <p:spPr>
          <a:xfrm>
            <a:off x="2362200" y="5638800"/>
            <a:ext cx="1219200" cy="612648"/>
          </a:xfrm>
          <a:prstGeom prst="wedgeRectCallout">
            <a:avLst>
              <a:gd name="adj1" fmla="val 118269"/>
              <a:gd name="adj2" fmla="val -289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Fiber channel</a:t>
            </a:r>
            <a:endParaRPr lang="en-US" sz="1600" dirty="0">
              <a:solidFill>
                <a:schemeClr val="tx1"/>
              </a:solidFill>
            </a:endParaRPr>
          </a:p>
        </p:txBody>
      </p:sp>
      <p:sp>
        <p:nvSpPr>
          <p:cNvPr id="3" name="TextBox 2"/>
          <p:cNvSpPr txBox="1"/>
          <p:nvPr/>
        </p:nvSpPr>
        <p:spPr>
          <a:xfrm>
            <a:off x="3124200" y="1371600"/>
            <a:ext cx="1219200" cy="369332"/>
          </a:xfrm>
          <a:prstGeom prst="rect">
            <a:avLst/>
          </a:prstGeom>
          <a:noFill/>
        </p:spPr>
        <p:txBody>
          <a:bodyPr wrap="square" rtlCol="0">
            <a:spAutoFit/>
          </a:bodyPr>
          <a:lstStyle/>
          <a:p>
            <a:r>
              <a:rPr lang="en-US" dirty="0" smtClean="0"/>
              <a:t>Windows</a:t>
            </a:r>
            <a:endParaRPr lang="en-US" dirty="0"/>
          </a:p>
        </p:txBody>
      </p:sp>
      <p:sp>
        <p:nvSpPr>
          <p:cNvPr id="4" name="TextBox 3"/>
          <p:cNvSpPr txBox="1"/>
          <p:nvPr/>
        </p:nvSpPr>
        <p:spPr>
          <a:xfrm>
            <a:off x="3352800" y="2819400"/>
            <a:ext cx="762000" cy="369332"/>
          </a:xfrm>
          <a:prstGeom prst="rect">
            <a:avLst/>
          </a:prstGeom>
          <a:noFill/>
        </p:spPr>
        <p:txBody>
          <a:bodyPr wrap="square" rtlCol="0">
            <a:spAutoFit/>
          </a:bodyPr>
          <a:lstStyle/>
          <a:p>
            <a:r>
              <a:rPr lang="en-US" dirty="0" smtClean="0"/>
              <a:t>Linux</a:t>
            </a:r>
            <a:endParaRPr lang="en-US" dirty="0"/>
          </a:p>
        </p:txBody>
      </p:sp>
      <p:sp>
        <p:nvSpPr>
          <p:cNvPr id="9" name="TextBox 8"/>
          <p:cNvSpPr txBox="1"/>
          <p:nvPr/>
        </p:nvSpPr>
        <p:spPr>
          <a:xfrm>
            <a:off x="3556000" y="4114800"/>
            <a:ext cx="762000" cy="369332"/>
          </a:xfrm>
          <a:prstGeom prst="rect">
            <a:avLst/>
          </a:prstGeom>
          <a:noFill/>
        </p:spPr>
        <p:txBody>
          <a:bodyPr wrap="square" rtlCol="0">
            <a:spAutoFit/>
          </a:bodyPr>
          <a:lstStyle/>
          <a:p>
            <a:r>
              <a:rPr lang="en-US" dirty="0" smtClean="0"/>
              <a:t>Unix</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694" y="5133679"/>
            <a:ext cx="702212" cy="1622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Down Arrow 6"/>
          <p:cNvSpPr/>
          <p:nvPr/>
        </p:nvSpPr>
        <p:spPr>
          <a:xfrm>
            <a:off x="7010399" y="4648200"/>
            <a:ext cx="152401" cy="471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799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363272" cy="685800"/>
          </a:xfrm>
        </p:spPr>
        <p:txBody>
          <a:bodyPr>
            <a:normAutofit/>
          </a:bodyPr>
          <a:lstStyle/>
          <a:p>
            <a:r>
              <a:rPr lang="en-US" dirty="0" err="1" smtClean="0"/>
              <a:t>Zachman</a:t>
            </a:r>
            <a:r>
              <a:rPr lang="en-US" dirty="0" smtClean="0"/>
              <a:t> Framework</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12</a:t>
            </a:fld>
            <a:endParaRPr lang="en-US" dirty="0"/>
          </a:p>
        </p:txBody>
      </p:sp>
      <p:pic>
        <p:nvPicPr>
          <p:cNvPr id="4098" name="Picture 2" descr="http://www.enterpriseunifiedprocess.com/images/zachmanFramewor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98" y="838200"/>
            <a:ext cx="8616902"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25524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SAN </a:t>
            </a:r>
            <a:r>
              <a:rPr lang="en-US" dirty="0" err="1" smtClean="0"/>
              <a:t>vs</a:t>
            </a:r>
            <a:r>
              <a:rPr lang="en-US" dirty="0" smtClean="0"/>
              <a:t> NAS</a:t>
            </a:r>
            <a:endParaRPr lang="en-US" dirty="0"/>
          </a:p>
        </p:txBody>
      </p:sp>
      <p:sp>
        <p:nvSpPr>
          <p:cNvPr id="5" name="Slide Number Placeholder 4"/>
          <p:cNvSpPr>
            <a:spLocks noGrp="1"/>
          </p:cNvSpPr>
          <p:nvPr>
            <p:ph type="sldNum" sz="quarter" idx="4294967295"/>
          </p:nvPr>
        </p:nvSpPr>
        <p:spPr>
          <a:xfrm>
            <a:off x="8129016" y="5734050"/>
            <a:ext cx="609600" cy="521208"/>
          </a:xfrm>
          <a:prstGeom prst="rect">
            <a:avLst/>
          </a:prstGeom>
        </p:spPr>
        <p:txBody>
          <a:bodyPr/>
          <a:lstStyle/>
          <a:p>
            <a:fld id="{19389C5E-E367-49F4-960E-B6533BDE8B8D}" type="slidenum">
              <a:rPr lang="en-US" smtClean="0"/>
              <a:pPr/>
              <a:t>120</a:t>
            </a:fld>
            <a:endParaRPr lang="en-US"/>
          </a:p>
        </p:txBody>
      </p:sp>
      <p:sp>
        <p:nvSpPr>
          <p:cNvPr id="6" name="Footer Placeholder 5"/>
          <p:cNvSpPr>
            <a:spLocks noGrp="1"/>
          </p:cNvSpPr>
          <p:nvPr>
            <p:ph type="ftr" sz="quarter" idx="4294967295"/>
          </p:nvPr>
        </p:nvSpPr>
        <p:spPr>
          <a:xfrm rot="5400000">
            <a:off x="6990186" y="3737240"/>
            <a:ext cx="3200400" cy="365760"/>
          </a:xfrm>
          <a:prstGeom prst="rect">
            <a:avLst/>
          </a:prstGeom>
        </p:spPr>
        <p:txBody>
          <a:bodyPr/>
          <a:lstStyle/>
          <a:p>
            <a:endParaRPr lang="en-US" dirty="0"/>
          </a:p>
        </p:txBody>
      </p:sp>
      <p:pic>
        <p:nvPicPr>
          <p:cNvPr id="356354" name="Picture 2" descr="File:SANvsNAS.svg"/>
          <p:cNvPicPr>
            <a:picLocks noChangeAspect="1" noChangeArrowheads="1"/>
          </p:cNvPicPr>
          <p:nvPr/>
        </p:nvPicPr>
        <p:blipFill>
          <a:blip r:embed="rId3" cstate="print"/>
          <a:srcRect/>
          <a:stretch>
            <a:fillRect/>
          </a:stretch>
        </p:blipFill>
        <p:spPr bwMode="auto">
          <a:xfrm>
            <a:off x="550333" y="1676400"/>
            <a:ext cx="7143750" cy="4019550"/>
          </a:xfrm>
          <a:prstGeom prst="rect">
            <a:avLst/>
          </a:prstGeom>
          <a:noFill/>
        </p:spPr>
      </p:pic>
    </p:spTree>
    <p:extLst>
      <p:ext uri="{BB962C8B-B14F-4D97-AF65-F5344CB8AC3E}">
        <p14:creationId xmlns:p14="http://schemas.microsoft.com/office/powerpoint/2010/main" val="243977101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563562"/>
          </a:xfrm>
        </p:spPr>
        <p:txBody>
          <a:bodyPr>
            <a:normAutofit fontScale="90000"/>
          </a:bodyPr>
          <a:lstStyle/>
          <a:p>
            <a:r>
              <a:rPr lang="en-US" dirty="0" smtClean="0"/>
              <a:t>Data Center Storage</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121</a:t>
            </a:fld>
            <a:endParaRPr lang="en-U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759299"/>
            <a:ext cx="6400800" cy="6098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26637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Client VDI</a:t>
            </a:r>
            <a:endParaRPr lang="en-US"/>
          </a:p>
        </p:txBody>
      </p:sp>
      <p:sp>
        <p:nvSpPr>
          <p:cNvPr id="3" name="Slide Number Placeholder 2"/>
          <p:cNvSpPr>
            <a:spLocks noGrp="1"/>
          </p:cNvSpPr>
          <p:nvPr>
            <p:ph type="sldNum" sz="quarter" idx="10"/>
          </p:nvPr>
        </p:nvSpPr>
        <p:spPr/>
        <p:txBody>
          <a:bodyPr/>
          <a:lstStyle/>
          <a:p>
            <a:fld id="{B76F7208-26AA-4745-9835-AD8494638D77}" type="slidenum">
              <a:rPr lang="en-US" smtClean="0"/>
              <a:pPr/>
              <a:t>122</a:t>
            </a:fld>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91415"/>
            <a:ext cx="7924800" cy="5047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12914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VDI Background</a:t>
            </a:r>
            <a:endParaRPr lang="en-US" dirty="0"/>
          </a:p>
        </p:txBody>
      </p:sp>
      <p:sp>
        <p:nvSpPr>
          <p:cNvPr id="3" name="Content Placeholder 2"/>
          <p:cNvSpPr>
            <a:spLocks noGrp="1"/>
          </p:cNvSpPr>
          <p:nvPr>
            <p:ph idx="1"/>
          </p:nvPr>
        </p:nvSpPr>
        <p:spPr/>
        <p:txBody>
          <a:bodyPr/>
          <a:lstStyle/>
          <a:p>
            <a:r>
              <a:rPr lang="en-US" dirty="0" smtClean="0"/>
              <a:t>Persistent</a:t>
            </a:r>
          </a:p>
          <a:p>
            <a:pPr lvl="1"/>
            <a:r>
              <a:rPr lang="en-US" dirty="0" smtClean="0"/>
              <a:t>Each user gets their own image</a:t>
            </a:r>
          </a:p>
          <a:p>
            <a:pPr lvl="1"/>
            <a:r>
              <a:rPr lang="en-US" dirty="0" smtClean="0"/>
              <a:t>User settings saved, </a:t>
            </a:r>
            <a:r>
              <a:rPr lang="en-US" dirty="0" err="1" smtClean="0"/>
              <a:t>personalizable</a:t>
            </a:r>
            <a:r>
              <a:rPr lang="en-US" dirty="0" smtClean="0"/>
              <a:t>, more readily accepted</a:t>
            </a:r>
          </a:p>
          <a:p>
            <a:pPr lvl="1"/>
            <a:r>
              <a:rPr lang="en-US" dirty="0" smtClean="0"/>
              <a:t>Requires substantially more storage and image management</a:t>
            </a:r>
          </a:p>
          <a:p>
            <a:r>
              <a:rPr lang="en-US" dirty="0" smtClean="0"/>
              <a:t>Non-persistent (golden image)</a:t>
            </a:r>
          </a:p>
          <a:p>
            <a:pPr lvl="1"/>
            <a:r>
              <a:rPr lang="en-US" dirty="0" smtClean="0"/>
              <a:t>One image per user group, fresh every time</a:t>
            </a:r>
          </a:p>
          <a:p>
            <a:pPr lvl="1"/>
            <a:r>
              <a:rPr lang="en-US" dirty="0" smtClean="0"/>
              <a:t>No personalization</a:t>
            </a:r>
          </a:p>
          <a:p>
            <a:pPr lvl="1"/>
            <a:r>
              <a:rPr lang="en-US" dirty="0" smtClean="0"/>
              <a:t>Requires much less storage and image management, more secure</a:t>
            </a:r>
            <a:endParaRPr lang="en-US" dirty="0"/>
          </a:p>
        </p:txBody>
      </p:sp>
    </p:spTree>
    <p:extLst>
      <p:ext uri="{BB962C8B-B14F-4D97-AF65-F5344CB8AC3E}">
        <p14:creationId xmlns:p14="http://schemas.microsoft.com/office/powerpoint/2010/main" val="188404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side </a:t>
            </a:r>
            <a:endParaRPr lang="en-US" dirty="0"/>
          </a:p>
        </p:txBody>
      </p:sp>
      <p:sp>
        <p:nvSpPr>
          <p:cNvPr id="3" name="Content Placeholder 2"/>
          <p:cNvSpPr>
            <a:spLocks noGrp="1"/>
          </p:cNvSpPr>
          <p:nvPr>
            <p:ph idx="1"/>
          </p:nvPr>
        </p:nvSpPr>
        <p:spPr/>
        <p:txBody>
          <a:bodyPr>
            <a:normAutofit lnSpcReduction="10000"/>
          </a:bodyPr>
          <a:lstStyle/>
          <a:p>
            <a:r>
              <a:rPr lang="en-US" dirty="0" smtClean="0"/>
              <a:t>Thick client </a:t>
            </a:r>
          </a:p>
          <a:p>
            <a:pPr lvl="1"/>
            <a:r>
              <a:rPr lang="en-US" dirty="0" smtClean="0"/>
              <a:t>Goes well with persistent images</a:t>
            </a:r>
          </a:p>
          <a:p>
            <a:pPr lvl="1"/>
            <a:r>
              <a:rPr lang="en-US" dirty="0" smtClean="0"/>
              <a:t>User can work even if there is no network available</a:t>
            </a:r>
          </a:p>
          <a:p>
            <a:pPr lvl="1"/>
            <a:r>
              <a:rPr lang="en-US" dirty="0" smtClean="0"/>
              <a:t>Less benefits, runs thin client software to create VDI</a:t>
            </a:r>
          </a:p>
          <a:p>
            <a:r>
              <a:rPr lang="en-US" dirty="0" smtClean="0"/>
              <a:t>Thin client</a:t>
            </a:r>
          </a:p>
          <a:p>
            <a:pPr lvl="1"/>
            <a:r>
              <a:rPr lang="en-US" dirty="0" smtClean="0"/>
              <a:t>Not much processing capability, goes well with non-persistent images</a:t>
            </a:r>
          </a:p>
          <a:p>
            <a:pPr lvl="1"/>
            <a:r>
              <a:rPr lang="en-US" dirty="0" smtClean="0"/>
              <a:t>Requires access to network to get work done</a:t>
            </a:r>
          </a:p>
          <a:p>
            <a:pPr lvl="1"/>
            <a:r>
              <a:rPr lang="en-US" dirty="0" smtClean="0"/>
              <a:t>Less expensive, centralized management</a:t>
            </a:r>
          </a:p>
          <a:p>
            <a:r>
              <a:rPr lang="en-US" dirty="0" smtClean="0"/>
              <a:t>Zero client</a:t>
            </a:r>
          </a:p>
          <a:p>
            <a:pPr lvl="1"/>
            <a:r>
              <a:rPr lang="en-US" dirty="0" smtClean="0"/>
              <a:t>Even less processing capability (essentially a monitor with keyboard, pointing device and a NIC)</a:t>
            </a:r>
          </a:p>
          <a:p>
            <a:pPr lvl="1"/>
            <a:r>
              <a:rPr lang="en-US" dirty="0" smtClean="0"/>
              <a:t>Less expensive still, proprietary</a:t>
            </a:r>
            <a:endParaRPr lang="en-US" dirty="0"/>
          </a:p>
        </p:txBody>
      </p:sp>
    </p:spTree>
    <p:extLst>
      <p:ext uri="{BB962C8B-B14F-4D97-AF65-F5344CB8AC3E}">
        <p14:creationId xmlns:p14="http://schemas.microsoft.com/office/powerpoint/2010/main" val="188122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VDI vs </a:t>
            </a:r>
            <a:r>
              <a:rPr lang="en-US" dirty="0" err="1" smtClean="0"/>
              <a:t>DaaS</a:t>
            </a:r>
            <a:endParaRPr lang="en-US" dirty="0"/>
          </a:p>
        </p:txBody>
      </p:sp>
      <p:sp>
        <p:nvSpPr>
          <p:cNvPr id="3" name="Content Placeholder 2"/>
          <p:cNvSpPr>
            <a:spLocks noGrp="1"/>
          </p:cNvSpPr>
          <p:nvPr>
            <p:ph idx="1"/>
          </p:nvPr>
        </p:nvSpPr>
        <p:spPr/>
        <p:txBody>
          <a:bodyPr/>
          <a:lstStyle/>
          <a:p>
            <a:r>
              <a:rPr lang="en-US" dirty="0" smtClean="0"/>
              <a:t>Same types of benefits</a:t>
            </a:r>
          </a:p>
          <a:p>
            <a:pPr lvl="1"/>
            <a:r>
              <a:rPr lang="en-US" dirty="0" smtClean="0"/>
              <a:t>Simplified desktop management, less hardware, increased flexibility, data control</a:t>
            </a:r>
          </a:p>
          <a:p>
            <a:pPr lvl="1"/>
            <a:r>
              <a:rPr lang="en-US" dirty="0" err="1" smtClean="0"/>
              <a:t>DaaS</a:t>
            </a:r>
            <a:r>
              <a:rPr lang="en-US" dirty="0" smtClean="0"/>
              <a:t> requires not just network access but Internet access to work</a:t>
            </a:r>
          </a:p>
          <a:p>
            <a:pPr lvl="2"/>
            <a:r>
              <a:rPr lang="en-US" dirty="0" smtClean="0"/>
              <a:t>PROS - doesn’t require the backend servers and virtualization (managed by the provider– servers, resource provisioning, load balancing)</a:t>
            </a:r>
          </a:p>
          <a:p>
            <a:pPr lvl="2"/>
            <a:r>
              <a:rPr lang="en-US" dirty="0" smtClean="0"/>
              <a:t>Good possible solution if you have no virtualization experience</a:t>
            </a:r>
          </a:p>
          <a:p>
            <a:pPr lvl="2"/>
            <a:r>
              <a:rPr lang="en-US" dirty="0" smtClean="0"/>
              <a:t>CONS </a:t>
            </a:r>
            <a:r>
              <a:rPr lang="en-US" dirty="0"/>
              <a:t>-</a:t>
            </a:r>
            <a:r>
              <a:rPr lang="en-US" dirty="0" smtClean="0"/>
              <a:t> trust/security – lack of control, connectivity, reliability, who owns the data stored at the provider sites? (and where are those sites anyway?)</a:t>
            </a:r>
            <a:endParaRPr lang="en-US" dirty="0"/>
          </a:p>
        </p:txBody>
      </p:sp>
    </p:spTree>
    <p:extLst>
      <p:ext uri="{BB962C8B-B14F-4D97-AF65-F5344CB8AC3E}">
        <p14:creationId xmlns:p14="http://schemas.microsoft.com/office/powerpoint/2010/main" val="425784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 from This Week</a:t>
            </a:r>
            <a:endParaRPr lang="en-US" dirty="0"/>
          </a:p>
        </p:txBody>
      </p:sp>
      <p:sp>
        <p:nvSpPr>
          <p:cNvPr id="3" name="Content Placeholder 2"/>
          <p:cNvSpPr>
            <a:spLocks noGrp="1"/>
          </p:cNvSpPr>
          <p:nvPr>
            <p:ph idx="1"/>
          </p:nvPr>
        </p:nvSpPr>
        <p:spPr>
          <a:xfrm>
            <a:off x="304800" y="1524000"/>
            <a:ext cx="8363272" cy="4925144"/>
          </a:xfrm>
        </p:spPr>
        <p:txBody>
          <a:bodyPr>
            <a:normAutofit/>
          </a:bodyPr>
          <a:lstStyle/>
          <a:p>
            <a:r>
              <a:rPr lang="en-US" sz="2800" dirty="0" smtClean="0"/>
              <a:t>Data Center Issues</a:t>
            </a:r>
          </a:p>
          <a:p>
            <a:pPr lvl="1"/>
            <a:r>
              <a:rPr lang="en-US" sz="2400" dirty="0" smtClean="0"/>
              <a:t>What did you learn?</a:t>
            </a:r>
          </a:p>
          <a:p>
            <a:pPr lvl="1"/>
            <a:r>
              <a:rPr lang="en-US" sz="2400" dirty="0" smtClean="0"/>
              <a:t>Did you agree with everything?</a:t>
            </a:r>
          </a:p>
          <a:p>
            <a:r>
              <a:rPr lang="en-US" sz="2800" dirty="0" smtClean="0"/>
              <a:t>What other issues do you think are important?</a:t>
            </a:r>
          </a:p>
          <a:p>
            <a:r>
              <a:rPr lang="en-US" sz="2800" dirty="0" smtClean="0"/>
              <a:t>Costs</a:t>
            </a:r>
          </a:p>
          <a:p>
            <a:pPr lvl="1"/>
            <a:r>
              <a:rPr lang="en-US" sz="2400" dirty="0" smtClean="0"/>
              <a:t>Anything missed?</a:t>
            </a:r>
          </a:p>
        </p:txBody>
      </p:sp>
      <p:sp>
        <p:nvSpPr>
          <p:cNvPr id="4" name="Slide Number Placeholder 3"/>
          <p:cNvSpPr>
            <a:spLocks noGrp="1"/>
          </p:cNvSpPr>
          <p:nvPr>
            <p:ph type="sldNum" sz="quarter" idx="10"/>
          </p:nvPr>
        </p:nvSpPr>
        <p:spPr/>
        <p:txBody>
          <a:bodyPr/>
          <a:lstStyle/>
          <a:p>
            <a:fld id="{B76F7208-26AA-4745-9835-AD8494638D77}" type="slidenum">
              <a:rPr lang="en-US" smtClean="0"/>
              <a:pPr/>
              <a:t>126</a:t>
            </a:fld>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 for Next Module</a:t>
            </a:r>
            <a:endParaRPr lang="en-US" dirty="0"/>
          </a:p>
        </p:txBody>
      </p:sp>
      <p:sp>
        <p:nvSpPr>
          <p:cNvPr id="3" name="Content Placeholder 2"/>
          <p:cNvSpPr>
            <a:spLocks noGrp="1"/>
          </p:cNvSpPr>
          <p:nvPr>
            <p:ph idx="1"/>
          </p:nvPr>
        </p:nvSpPr>
        <p:spPr/>
        <p:txBody>
          <a:bodyPr/>
          <a:lstStyle/>
          <a:p>
            <a:r>
              <a:rPr lang="en-US" sz="2400" dirty="0" smtClean="0"/>
              <a:t>Cloud Computing</a:t>
            </a:r>
          </a:p>
          <a:p>
            <a:r>
              <a:rPr lang="en-US" sz="2400" dirty="0" smtClean="0"/>
              <a:t>What is needed for the Cloud</a:t>
            </a:r>
          </a:p>
          <a:p>
            <a:r>
              <a:rPr lang="en-US" sz="2400" dirty="0" smtClean="0"/>
              <a:t>Optional (but highly recommended). Retail Use of the Cloud from ARTS (Association for </a:t>
            </a:r>
            <a:r>
              <a:rPr lang="en-US" sz="2400" dirty="0"/>
              <a:t>R</a:t>
            </a:r>
            <a:r>
              <a:rPr lang="en-US" sz="2400" dirty="0" smtClean="0"/>
              <a:t>etail technology Standards</a:t>
            </a:r>
          </a:p>
          <a:p>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127</a:t>
            </a:fld>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Data Center tour</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128</a:t>
            </a:fld>
            <a:endParaRPr lang="en-US" dirty="0"/>
          </a:p>
        </p:txBody>
      </p:sp>
      <p:sp>
        <p:nvSpPr>
          <p:cNvPr id="3" name="Content Placeholder 2"/>
          <p:cNvSpPr>
            <a:spLocks noGrp="1"/>
          </p:cNvSpPr>
          <p:nvPr>
            <p:ph idx="1"/>
          </p:nvPr>
        </p:nvSpPr>
        <p:spPr/>
        <p:txBody>
          <a:bodyPr/>
          <a:lstStyle/>
          <a:p>
            <a:endParaRPr lang="en-US" dirty="0"/>
          </a:p>
        </p:txBody>
      </p:sp>
      <p:sp>
        <p:nvSpPr>
          <p:cNvPr id="6" name="Rectangle 5"/>
          <p:cNvSpPr/>
          <p:nvPr/>
        </p:nvSpPr>
        <p:spPr>
          <a:xfrm>
            <a:off x="1981200" y="3105835"/>
            <a:ext cx="5334000" cy="1754326"/>
          </a:xfrm>
          <a:prstGeom prst="rect">
            <a:avLst/>
          </a:prstGeom>
        </p:spPr>
        <p:txBody>
          <a:bodyPr wrap="square">
            <a:spAutoFit/>
          </a:bodyPr>
          <a:lstStyle/>
          <a:p>
            <a:pPr algn="ctr"/>
            <a:r>
              <a:rPr lang="en-US" sz="3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Video placeholder</a:t>
            </a:r>
          </a:p>
          <a:p>
            <a:pPr algn="ctr"/>
            <a:r>
              <a:rPr lang="en-US" sz="36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Google </a:t>
            </a:r>
            <a:r>
              <a:rPr lang="en-US" sz="3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data center </a:t>
            </a:r>
          </a:p>
        </p:txBody>
      </p:sp>
    </p:spTree>
    <p:extLst>
      <p:ext uri="{BB962C8B-B14F-4D97-AF65-F5344CB8AC3E}">
        <p14:creationId xmlns:p14="http://schemas.microsoft.com/office/powerpoint/2010/main" val="5598128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91000" y="609600"/>
            <a:ext cx="4400550" cy="5029200"/>
          </a:xfrm>
        </p:spPr>
      </p:pic>
      <p:sp>
        <p:nvSpPr>
          <p:cNvPr id="4" name="Title 3"/>
          <p:cNvSpPr>
            <a:spLocks noGrp="1"/>
          </p:cNvSpPr>
          <p:nvPr>
            <p:ph type="title"/>
          </p:nvPr>
        </p:nvSpPr>
        <p:spPr>
          <a:xfrm>
            <a:off x="457200" y="338328"/>
            <a:ext cx="5181600" cy="1252728"/>
          </a:xfrm>
        </p:spPr>
        <p:txBody>
          <a:bodyPr>
            <a:normAutofit fontScale="90000"/>
          </a:bodyPr>
          <a:lstStyle/>
          <a:p>
            <a:r>
              <a:rPr lang="en-US" dirty="0"/>
              <a:t>TOGAF</a:t>
            </a:r>
            <a:br>
              <a:rPr lang="en-US" dirty="0"/>
            </a:br>
            <a:r>
              <a:rPr lang="en-US" sz="2700" dirty="0"/>
              <a:t>The Open Group Architectural Framework</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1542245"/>
            <a:ext cx="4008555" cy="3715555"/>
          </a:xfrm>
          <a:prstGeom prst="rect">
            <a:avLst/>
          </a:prstGeom>
        </p:spPr>
      </p:pic>
      <p:sp>
        <p:nvSpPr>
          <p:cNvPr id="2" name="TextBox 1"/>
          <p:cNvSpPr txBox="1"/>
          <p:nvPr/>
        </p:nvSpPr>
        <p:spPr>
          <a:xfrm>
            <a:off x="0" y="5486400"/>
            <a:ext cx="9144000" cy="123110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Although called a framework, is actually more accurately defined as a process. </a:t>
            </a:r>
            <a:endParaRPr lang="en-US" dirty="0" smtClean="0">
              <a:solidFill>
                <a:schemeClr val="tx2"/>
              </a:solidFill>
            </a:endParaRPr>
          </a:p>
          <a:p>
            <a:pPr marL="285750" indent="-285750">
              <a:buFont typeface="Arial" panose="020B0604020202020204" pitchFamily="34" charset="0"/>
              <a:buChar char="•"/>
            </a:pPr>
            <a:r>
              <a:rPr lang="en-US" dirty="0" smtClean="0">
                <a:solidFill>
                  <a:schemeClr val="tx2"/>
                </a:solidFill>
              </a:rPr>
              <a:t>TOGAF  </a:t>
            </a:r>
            <a:r>
              <a:rPr lang="en-US" dirty="0">
                <a:solidFill>
                  <a:schemeClr val="tx2"/>
                </a:solidFill>
              </a:rPr>
              <a:t>is an Architecture Development </a:t>
            </a:r>
            <a:r>
              <a:rPr lang="en-US" dirty="0" smtClean="0">
                <a:solidFill>
                  <a:schemeClr val="tx2"/>
                </a:solidFill>
              </a:rPr>
              <a:t>Method</a:t>
            </a:r>
          </a:p>
          <a:p>
            <a:pPr marL="285750" indent="-285750">
              <a:buFont typeface="Arial" panose="020B0604020202020204" pitchFamily="34" charset="0"/>
              <a:buChar char="•"/>
            </a:pPr>
            <a:r>
              <a:rPr lang="en-US" dirty="0" err="1">
                <a:solidFill>
                  <a:schemeClr val="tx2"/>
                </a:solidFill>
              </a:rPr>
              <a:t>Zachman</a:t>
            </a:r>
            <a:r>
              <a:rPr lang="en-US" dirty="0">
                <a:solidFill>
                  <a:schemeClr val="tx2"/>
                </a:solidFill>
              </a:rPr>
              <a:t> tells you how to categorize your artifacts. </a:t>
            </a:r>
            <a:endParaRPr lang="en-US" dirty="0" smtClean="0">
              <a:solidFill>
                <a:schemeClr val="tx2"/>
              </a:solidFill>
            </a:endParaRPr>
          </a:p>
          <a:p>
            <a:r>
              <a:rPr lang="en-US" dirty="0">
                <a:solidFill>
                  <a:schemeClr val="tx2"/>
                </a:solidFill>
              </a:rPr>
              <a:t> </a:t>
            </a:r>
            <a:r>
              <a:rPr lang="en-US" dirty="0" smtClean="0">
                <a:solidFill>
                  <a:schemeClr val="tx2"/>
                </a:solidFill>
              </a:rPr>
              <a:t>    TOGAF </a:t>
            </a:r>
            <a:r>
              <a:rPr lang="en-US" dirty="0">
                <a:solidFill>
                  <a:schemeClr val="tx2"/>
                </a:solidFill>
              </a:rPr>
              <a:t>complements </a:t>
            </a:r>
            <a:r>
              <a:rPr lang="en-US" dirty="0" err="1" smtClean="0">
                <a:solidFill>
                  <a:schemeClr val="tx2"/>
                </a:solidFill>
              </a:rPr>
              <a:t>Zachman</a:t>
            </a:r>
            <a:r>
              <a:rPr lang="en-US" dirty="0" smtClean="0">
                <a:solidFill>
                  <a:schemeClr val="tx2"/>
                </a:solidFill>
              </a:rPr>
              <a:t> and gives </a:t>
            </a:r>
            <a:r>
              <a:rPr lang="en-US" dirty="0">
                <a:solidFill>
                  <a:schemeClr val="tx2"/>
                </a:solidFill>
              </a:rPr>
              <a:t>you a process for creating them</a:t>
            </a:r>
            <a:r>
              <a:rPr lang="en-US" sz="2000" dirty="0" smtClean="0">
                <a:solidFill>
                  <a:schemeClr val="tx2"/>
                </a:solidFill>
              </a:rPr>
              <a:t>.</a:t>
            </a:r>
            <a:endParaRPr lang="en-US" sz="2000" dirty="0">
              <a:solidFill>
                <a:schemeClr val="tx2"/>
              </a:solidFill>
            </a:endParaRPr>
          </a:p>
        </p:txBody>
      </p:sp>
    </p:spTree>
    <p:extLst>
      <p:ext uri="{BB962C8B-B14F-4D97-AF65-F5344CB8AC3E}">
        <p14:creationId xmlns:p14="http://schemas.microsoft.com/office/powerpoint/2010/main" val="78271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819400"/>
            <a:ext cx="7772400" cy="2438400"/>
          </a:xfrm>
          <a:solidFill>
            <a:schemeClr val="accent1"/>
          </a:solidFill>
        </p:spPr>
        <p:txBody>
          <a:bodyPr>
            <a:normAutofit/>
          </a:bodyPr>
          <a:lstStyle/>
          <a:p>
            <a:pPr algn="ctr"/>
            <a:r>
              <a:rPr lang="en-US" dirty="0" smtClean="0">
                <a:solidFill>
                  <a:schemeClr val="bg2"/>
                </a:solidFill>
              </a:rPr>
              <a:t>Enterprise Architecture</a:t>
            </a:r>
            <a:br>
              <a:rPr lang="en-US" dirty="0" smtClean="0">
                <a:solidFill>
                  <a:schemeClr val="bg2"/>
                </a:solidFill>
              </a:rPr>
            </a:br>
            <a:r>
              <a:rPr lang="en-US" dirty="0" smtClean="0">
                <a:solidFill>
                  <a:schemeClr val="bg2"/>
                </a:solidFill>
              </a:rPr>
              <a:t>(as a supply chain)</a:t>
            </a:r>
            <a:br>
              <a:rPr lang="en-US" dirty="0" smtClean="0">
                <a:solidFill>
                  <a:schemeClr val="bg2"/>
                </a:solidFill>
              </a:rPr>
            </a:br>
            <a:endParaRPr lang="en-US" sz="1800" dirty="0">
              <a:solidFill>
                <a:schemeClr val="bg2"/>
              </a:solidFill>
            </a:endParaRPr>
          </a:p>
        </p:txBody>
      </p:sp>
      <p:sp>
        <p:nvSpPr>
          <p:cNvPr id="3" name="Slide Number Placeholder 2"/>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14</a:t>
            </a:fld>
            <a:endParaRPr lang="en-US"/>
          </a:p>
        </p:txBody>
      </p:sp>
    </p:spTree>
    <p:extLst>
      <p:ext uri="{BB962C8B-B14F-4D97-AF65-F5344CB8AC3E}">
        <p14:creationId xmlns:p14="http://schemas.microsoft.com/office/powerpoint/2010/main" val="34848005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64253"/>
            <a:ext cx="8668072" cy="1143000"/>
          </a:xfrm>
          <a:solidFill>
            <a:schemeClr val="accent1"/>
          </a:solidFill>
        </p:spPr>
        <p:txBody>
          <a:bodyPr>
            <a:noAutofit/>
          </a:bodyPr>
          <a:lstStyle/>
          <a:p>
            <a:r>
              <a:rPr lang="en-US" sz="4000" dirty="0" smtClean="0">
                <a:solidFill>
                  <a:schemeClr val="bg2"/>
                </a:solidFill>
              </a:rPr>
              <a:t>Michael Porter*put all this together in:</a:t>
            </a:r>
            <a:endParaRPr lang="en-US" sz="4000" dirty="0">
              <a:solidFill>
                <a:schemeClr val="bg2"/>
              </a:solidFill>
            </a:endParaRPr>
          </a:p>
        </p:txBody>
      </p:sp>
      <p:sp>
        <p:nvSpPr>
          <p:cNvPr id="6" name="Subtitle 5"/>
          <p:cNvSpPr>
            <a:spLocks noGrp="1"/>
          </p:cNvSpPr>
          <p:nvPr>
            <p:ph idx="4294967295"/>
          </p:nvPr>
        </p:nvSpPr>
        <p:spPr>
          <a:xfrm>
            <a:off x="0" y="1290637"/>
            <a:ext cx="6400800" cy="4119563"/>
          </a:xfrm>
        </p:spPr>
        <p:txBody>
          <a:bodyPr anchor="ctr">
            <a:noAutofit/>
          </a:bodyPr>
          <a:lstStyle/>
          <a:p>
            <a:r>
              <a:rPr lang="en-US" sz="3600" dirty="0" smtClean="0"/>
              <a:t>Porter’s Value Chain Model</a:t>
            </a:r>
          </a:p>
          <a:p>
            <a:r>
              <a:rPr lang="en-US" sz="2400" dirty="0" smtClean="0"/>
              <a:t>(Understanding </a:t>
            </a:r>
            <a:r>
              <a:rPr lang="en-US" sz="2400" dirty="0"/>
              <a:t>How Value is Created Within </a:t>
            </a:r>
            <a:r>
              <a:rPr lang="en-US" sz="2400" dirty="0" smtClean="0"/>
              <a:t>Organizations)</a:t>
            </a:r>
            <a:endParaRPr lang="en-US" sz="2400" dirty="0"/>
          </a:p>
          <a:p>
            <a:pPr marL="0" indent="0">
              <a:buNone/>
            </a:pPr>
            <a:endParaRPr lang="en-US" sz="5400" dirty="0"/>
          </a:p>
        </p:txBody>
      </p:sp>
      <p:pic>
        <p:nvPicPr>
          <p:cNvPr id="1026" name="Picture 2" descr="http://www.eleconomista.es/imag/_v2/personas/michaelport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186658"/>
            <a:ext cx="3048001" cy="33866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 y="5562600"/>
            <a:ext cx="8340686" cy="1077218"/>
          </a:xfrm>
          <a:prstGeom prst="rect">
            <a:avLst/>
          </a:prstGeom>
          <a:noFill/>
        </p:spPr>
        <p:txBody>
          <a:bodyPr wrap="square" rtlCol="0">
            <a:spAutoFit/>
          </a:bodyPr>
          <a:lstStyle/>
          <a:p>
            <a:r>
              <a:rPr lang="en-US" sz="1600" dirty="0" smtClean="0"/>
              <a:t>*Michael Porter </a:t>
            </a:r>
            <a:r>
              <a:rPr lang="en-US" sz="1600" dirty="0"/>
              <a:t>a leading authority on competitive strategy and the competitiveness and economic </a:t>
            </a:r>
            <a:r>
              <a:rPr lang="en-US" sz="1600" dirty="0" smtClean="0"/>
              <a:t>development of </a:t>
            </a:r>
            <a:r>
              <a:rPr lang="en-US" sz="1600" dirty="0"/>
              <a:t>nations, states, and regions.  Professor at The Institute for Strategy and Competitiveness, based at </a:t>
            </a:r>
            <a:r>
              <a:rPr lang="en-US" sz="1600" dirty="0" smtClean="0"/>
              <a:t>the Harvard </a:t>
            </a:r>
            <a:r>
              <a:rPr lang="en-US" sz="1600" dirty="0"/>
              <a:t>Business </a:t>
            </a:r>
            <a:r>
              <a:rPr lang="en-US" sz="1600" dirty="0" smtClean="0"/>
              <a:t>School. </a:t>
            </a:r>
            <a:r>
              <a:rPr lang="en-US" sz="1600" dirty="0" smtClean="0">
                <a:hlinkClick r:id="rId4"/>
              </a:rPr>
              <a:t>http</a:t>
            </a:r>
            <a:r>
              <a:rPr lang="en-US" sz="1600" dirty="0">
                <a:hlinkClick r:id="rId4"/>
              </a:rPr>
              <a:t>://www.isc.hbs.edu/Pages/default.aspx</a:t>
            </a:r>
            <a:endParaRPr lang="en-US" sz="1600" dirty="0"/>
          </a:p>
        </p:txBody>
      </p:sp>
    </p:spTree>
    <p:extLst>
      <p:ext uri="{BB962C8B-B14F-4D97-AF65-F5344CB8AC3E}">
        <p14:creationId xmlns:p14="http://schemas.microsoft.com/office/powerpoint/2010/main" val="35070629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
          <p:cNvGrpSpPr/>
          <p:nvPr/>
        </p:nvGrpSpPr>
        <p:grpSpPr>
          <a:xfrm>
            <a:off x="685800" y="304800"/>
            <a:ext cx="6705600" cy="838200"/>
            <a:chOff x="990600" y="1295400"/>
            <a:chExt cx="6705600" cy="838200"/>
          </a:xfrm>
        </p:grpSpPr>
        <p:sp>
          <p:nvSpPr>
            <p:cNvPr id="63" name="Down Arrow 62"/>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own Arrow 64"/>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67"/>
          <p:cNvGrpSpPr/>
          <p:nvPr/>
        </p:nvGrpSpPr>
        <p:grpSpPr>
          <a:xfrm flipV="1">
            <a:off x="990600" y="4800600"/>
            <a:ext cx="6705600" cy="838200"/>
            <a:chOff x="990600" y="1295400"/>
            <a:chExt cx="6705600" cy="838200"/>
          </a:xfrm>
        </p:grpSpPr>
        <p:sp>
          <p:nvSpPr>
            <p:cNvPr id="69" name="Down Arrow 68"/>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own Arrow 70"/>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own Arrow 71"/>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Down Arrow 72"/>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73"/>
          <p:cNvGrpSpPr/>
          <p:nvPr/>
        </p:nvGrpSpPr>
        <p:grpSpPr>
          <a:xfrm flipV="1">
            <a:off x="685800" y="5791200"/>
            <a:ext cx="6705600" cy="838200"/>
            <a:chOff x="990600" y="1295400"/>
            <a:chExt cx="6705600" cy="838200"/>
          </a:xfrm>
        </p:grpSpPr>
        <p:sp>
          <p:nvSpPr>
            <p:cNvPr id="75" name="Down Arrow 74"/>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Down Arrow 75"/>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own Arrow 76"/>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own Arrow 78"/>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60"/>
          <p:cNvGrpSpPr/>
          <p:nvPr/>
        </p:nvGrpSpPr>
        <p:grpSpPr>
          <a:xfrm>
            <a:off x="990600" y="1295400"/>
            <a:ext cx="6705600" cy="838200"/>
            <a:chOff x="990600" y="1295400"/>
            <a:chExt cx="6705600" cy="838200"/>
          </a:xfrm>
        </p:grpSpPr>
        <p:sp>
          <p:nvSpPr>
            <p:cNvPr id="49" name="Down Arrow 48"/>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hevron 4"/>
          <p:cNvSpPr/>
          <p:nvPr/>
        </p:nvSpPr>
        <p:spPr>
          <a:xfrm>
            <a:off x="7166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Inbound</a:t>
            </a:r>
          </a:p>
          <a:p>
            <a:pPr algn="ctr"/>
            <a:r>
              <a:rPr lang="en-US" sz="3200" dirty="0" smtClean="0">
                <a:solidFill>
                  <a:schemeClr val="tx1"/>
                </a:solidFill>
              </a:rPr>
              <a:t>Logistics</a:t>
            </a:r>
            <a:endParaRPr lang="en-US" sz="3200" dirty="0">
              <a:solidFill>
                <a:schemeClr val="tx1"/>
              </a:solidFill>
            </a:endParaRPr>
          </a:p>
        </p:txBody>
      </p:sp>
      <p:sp>
        <p:nvSpPr>
          <p:cNvPr id="6" name="Chevron 5"/>
          <p:cNvSpPr/>
          <p:nvPr/>
        </p:nvSpPr>
        <p:spPr>
          <a:xfrm>
            <a:off x="21835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Operations</a:t>
            </a:r>
            <a:endParaRPr lang="en-US" sz="3200" dirty="0">
              <a:solidFill>
                <a:schemeClr val="tx1"/>
              </a:solidFill>
            </a:endParaRPr>
          </a:p>
        </p:txBody>
      </p:sp>
      <p:sp>
        <p:nvSpPr>
          <p:cNvPr id="8" name="Chevron 7"/>
          <p:cNvSpPr/>
          <p:nvPr/>
        </p:nvSpPr>
        <p:spPr>
          <a:xfrm>
            <a:off x="3657600"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Marketing</a:t>
            </a:r>
          </a:p>
          <a:p>
            <a:pPr algn="ctr"/>
            <a:r>
              <a:rPr lang="en-US" sz="3200" dirty="0" smtClean="0">
                <a:solidFill>
                  <a:schemeClr val="tx1"/>
                </a:solidFill>
              </a:rPr>
              <a:t>&amp; Sales</a:t>
            </a:r>
            <a:endParaRPr lang="en-US" sz="3200" dirty="0">
              <a:solidFill>
                <a:schemeClr val="tx1"/>
              </a:solidFill>
            </a:endParaRPr>
          </a:p>
        </p:txBody>
      </p:sp>
      <p:sp>
        <p:nvSpPr>
          <p:cNvPr id="7" name="Chevron 6"/>
          <p:cNvSpPr/>
          <p:nvPr/>
        </p:nvSpPr>
        <p:spPr>
          <a:xfrm>
            <a:off x="5105400"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Outbound</a:t>
            </a:r>
          </a:p>
          <a:p>
            <a:pPr algn="ctr"/>
            <a:r>
              <a:rPr lang="en-US" sz="3200" dirty="0" smtClean="0">
                <a:solidFill>
                  <a:schemeClr val="tx1"/>
                </a:solidFill>
              </a:rPr>
              <a:t>Logistics</a:t>
            </a:r>
            <a:endParaRPr lang="en-US" sz="3200" dirty="0">
              <a:solidFill>
                <a:schemeClr val="tx1"/>
              </a:solidFill>
            </a:endParaRPr>
          </a:p>
        </p:txBody>
      </p:sp>
      <p:grpSp>
        <p:nvGrpSpPr>
          <p:cNvPr id="12" name="Group 50"/>
          <p:cNvGrpSpPr/>
          <p:nvPr/>
        </p:nvGrpSpPr>
        <p:grpSpPr>
          <a:xfrm>
            <a:off x="371553" y="1219200"/>
            <a:ext cx="7796150" cy="990600"/>
            <a:chOff x="371553" y="1219200"/>
            <a:chExt cx="7796150" cy="990600"/>
          </a:xfrm>
        </p:grpSpPr>
        <p:grpSp>
          <p:nvGrpSpPr>
            <p:cNvPr id="13" name="Group 37"/>
            <p:cNvGrpSpPr/>
            <p:nvPr/>
          </p:nvGrpSpPr>
          <p:grpSpPr>
            <a:xfrm flipH="1">
              <a:off x="371553" y="1219200"/>
              <a:ext cx="7796150" cy="990600"/>
              <a:chOff x="-140525" y="4724400"/>
              <a:chExt cx="7796150" cy="990600"/>
            </a:xfrm>
          </p:grpSpPr>
          <p:sp>
            <p:nvSpPr>
              <p:cNvPr id="39" name="Flowchart: Data 38"/>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ata 39"/>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ata 40"/>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Data 41"/>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ata 42"/>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ata 43"/>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990600" y="1396425"/>
              <a:ext cx="6625532" cy="584775"/>
            </a:xfrm>
            <a:prstGeom prst="rect">
              <a:avLst/>
            </a:prstGeom>
            <a:noFill/>
          </p:spPr>
          <p:txBody>
            <a:bodyPr wrap="none" rtlCol="0">
              <a:spAutoFit/>
            </a:bodyPr>
            <a:lstStyle/>
            <a:p>
              <a:r>
                <a:rPr lang="en-US" sz="3200" dirty="0" smtClean="0"/>
                <a:t>Technology  and Product Development</a:t>
              </a:r>
              <a:endParaRPr lang="en-US" sz="3200" dirty="0"/>
            </a:p>
          </p:txBody>
        </p:sp>
      </p:grpSp>
      <p:sp>
        <p:nvSpPr>
          <p:cNvPr id="9" name="Chevron 8"/>
          <p:cNvSpPr/>
          <p:nvPr/>
        </p:nvSpPr>
        <p:spPr>
          <a:xfrm>
            <a:off x="65840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Service</a:t>
            </a:r>
            <a:endParaRPr lang="en-US" sz="3200" dirty="0">
              <a:solidFill>
                <a:schemeClr val="tx1"/>
              </a:solidFill>
            </a:endParaRPr>
          </a:p>
        </p:txBody>
      </p:sp>
      <p:grpSp>
        <p:nvGrpSpPr>
          <p:cNvPr id="14" name="Group 49"/>
          <p:cNvGrpSpPr/>
          <p:nvPr/>
        </p:nvGrpSpPr>
        <p:grpSpPr>
          <a:xfrm>
            <a:off x="26178" y="228600"/>
            <a:ext cx="7796150" cy="990600"/>
            <a:chOff x="26178" y="228600"/>
            <a:chExt cx="7796150" cy="990600"/>
          </a:xfrm>
        </p:grpSpPr>
        <p:grpSp>
          <p:nvGrpSpPr>
            <p:cNvPr id="15" name="Group 30"/>
            <p:cNvGrpSpPr/>
            <p:nvPr/>
          </p:nvGrpSpPr>
          <p:grpSpPr>
            <a:xfrm flipH="1">
              <a:off x="26178" y="228600"/>
              <a:ext cx="7796150" cy="990600"/>
              <a:chOff x="-140525" y="4724400"/>
              <a:chExt cx="7796150" cy="990600"/>
            </a:xfrm>
          </p:grpSpPr>
          <p:sp>
            <p:nvSpPr>
              <p:cNvPr id="32" name="Flowchart: Data 31"/>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Data 33"/>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ata 34"/>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ata 35"/>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Data 36"/>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a:off x="2590800" y="457200"/>
              <a:ext cx="3328155" cy="584775"/>
            </a:xfrm>
            <a:prstGeom prst="rect">
              <a:avLst/>
            </a:prstGeom>
            <a:noFill/>
          </p:spPr>
          <p:txBody>
            <a:bodyPr wrap="none" rtlCol="0">
              <a:spAutoFit/>
            </a:bodyPr>
            <a:lstStyle/>
            <a:p>
              <a:r>
                <a:rPr lang="en-US" sz="3200" dirty="0" smtClean="0"/>
                <a:t>Firm Infrastructure</a:t>
              </a:r>
              <a:endParaRPr lang="en-US" sz="3200" dirty="0"/>
            </a:p>
          </p:txBody>
        </p:sp>
      </p:grpSp>
      <p:grpSp>
        <p:nvGrpSpPr>
          <p:cNvPr id="16" name="Group 51"/>
          <p:cNvGrpSpPr/>
          <p:nvPr/>
        </p:nvGrpSpPr>
        <p:grpSpPr>
          <a:xfrm>
            <a:off x="366603" y="4724400"/>
            <a:ext cx="7796150" cy="990600"/>
            <a:chOff x="366603" y="4724400"/>
            <a:chExt cx="7796150" cy="990600"/>
          </a:xfrm>
        </p:grpSpPr>
        <p:grpSp>
          <p:nvGrpSpPr>
            <p:cNvPr id="23" name="Group 22"/>
            <p:cNvGrpSpPr/>
            <p:nvPr/>
          </p:nvGrpSpPr>
          <p:grpSpPr>
            <a:xfrm>
              <a:off x="366603" y="4724400"/>
              <a:ext cx="7796150" cy="990600"/>
              <a:chOff x="-140525" y="4724400"/>
              <a:chExt cx="7796150" cy="990600"/>
            </a:xfrm>
          </p:grpSpPr>
          <p:sp>
            <p:nvSpPr>
              <p:cNvPr id="17" name="Flowchart: Data 16"/>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8"/>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9"/>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20"/>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ata 21"/>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grpSp>
      <p:grpSp>
        <p:nvGrpSpPr>
          <p:cNvPr id="24" name="Group 52"/>
          <p:cNvGrpSpPr/>
          <p:nvPr/>
        </p:nvGrpSpPr>
        <p:grpSpPr>
          <a:xfrm>
            <a:off x="26178" y="5715000"/>
            <a:ext cx="7796150" cy="990600"/>
            <a:chOff x="26178" y="5715000"/>
            <a:chExt cx="7796150" cy="990600"/>
          </a:xfrm>
        </p:grpSpPr>
        <p:grpSp>
          <p:nvGrpSpPr>
            <p:cNvPr id="31" name="Group 23"/>
            <p:cNvGrpSpPr/>
            <p:nvPr/>
          </p:nvGrpSpPr>
          <p:grpSpPr>
            <a:xfrm>
              <a:off x="26178" y="5715000"/>
              <a:ext cx="7796150" cy="990600"/>
              <a:chOff x="-140525" y="4724400"/>
              <a:chExt cx="7796150" cy="990600"/>
            </a:xfrm>
          </p:grpSpPr>
          <p:sp>
            <p:nvSpPr>
              <p:cNvPr id="25" name="Flowchart: Data 24"/>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ata 25"/>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Data 26"/>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ata 27"/>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12573" y="5943600"/>
              <a:ext cx="3178627" cy="584775"/>
            </a:xfrm>
            <a:prstGeom prst="rect">
              <a:avLst/>
            </a:prstGeom>
            <a:noFill/>
          </p:spPr>
          <p:txBody>
            <a:bodyPr wrap="none" rtlCol="0">
              <a:spAutoFit/>
            </a:bodyPr>
            <a:lstStyle/>
            <a:p>
              <a:r>
                <a:rPr lang="en-US" sz="3200" dirty="0" smtClean="0"/>
                <a:t>Human Resources</a:t>
              </a:r>
              <a:endParaRPr lang="en-US" sz="3200" dirty="0"/>
            </a:p>
          </p:txBody>
        </p:sp>
      </p:grpSp>
      <p:sp>
        <p:nvSpPr>
          <p:cNvPr id="10" name="Chevron 9"/>
          <p:cNvSpPr/>
          <p:nvPr/>
        </p:nvSpPr>
        <p:spPr>
          <a:xfrm>
            <a:off x="7467600" y="228600"/>
            <a:ext cx="1828800" cy="6477000"/>
          </a:xfrm>
          <a:prstGeom prst="chevron">
            <a:avLst>
              <a:gd name="adj" fmla="val 55512"/>
            </a:avLst>
          </a:prstGeom>
          <a:solidFill>
            <a:srgbClr val="006600"/>
          </a:soli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b="1" dirty="0" smtClean="0">
                <a:solidFill>
                  <a:schemeClr val="bg1"/>
                </a:solidFill>
              </a:rPr>
              <a:t>Profit</a:t>
            </a:r>
          </a:p>
          <a:p>
            <a:pPr algn="ctr"/>
            <a:endParaRPr lang="en-US" sz="2000" b="1" dirty="0" smtClean="0">
              <a:solidFill>
                <a:schemeClr val="bg1"/>
              </a:solidFill>
            </a:endParaRPr>
          </a:p>
          <a:p>
            <a:pPr algn="ctr"/>
            <a:endParaRPr lang="en-US" sz="2000" b="1" dirty="0">
              <a:solidFill>
                <a:schemeClr val="bg1"/>
              </a:solidFill>
            </a:endParaRPr>
          </a:p>
        </p:txBody>
      </p:sp>
      <p:sp>
        <p:nvSpPr>
          <p:cNvPr id="68" name="Slide Number Placeholder 67"/>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16</a:t>
            </a:fld>
            <a:endParaRPr lang="en-US"/>
          </a:p>
        </p:txBody>
      </p:sp>
    </p:spTree>
    <p:extLst>
      <p:ext uri="{BB962C8B-B14F-4D97-AF65-F5344CB8AC3E}">
        <p14:creationId xmlns:p14="http://schemas.microsoft.com/office/powerpoint/2010/main" val="104624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0-#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0-#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0-#ppt_w/2"/>
                                          </p:val>
                                        </p:tav>
                                        <p:tav tm="100000">
                                          <p:val>
                                            <p:strVal val="#ppt_x"/>
                                          </p:val>
                                        </p:tav>
                                      </p:tavLst>
                                    </p:anim>
                                    <p:anim calcmode="lin" valueType="num">
                                      <p:cBhvr additive="base">
                                        <p:cTn id="32"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1000" fill="hold"/>
                                        <p:tgtEl>
                                          <p:spTgt spid="16"/>
                                        </p:tgtEl>
                                        <p:attrNameLst>
                                          <p:attrName>ppt_x</p:attrName>
                                        </p:attrNameLst>
                                      </p:cBhvr>
                                      <p:tavLst>
                                        <p:tav tm="0">
                                          <p:val>
                                            <p:strVal val="#ppt_x"/>
                                          </p:val>
                                        </p:tav>
                                        <p:tav tm="100000">
                                          <p:val>
                                            <p:strVal val="#ppt_x"/>
                                          </p:val>
                                        </p:tav>
                                      </p:tavLst>
                                    </p:anim>
                                    <p:anim calcmode="lin" valueType="num">
                                      <p:cBhvr additive="base">
                                        <p:cTn id="44"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2" presetClass="entr" presetSubtype="1"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1000" fill="hold"/>
                                        <p:tgtEl>
                                          <p:spTgt spid="12"/>
                                        </p:tgtEl>
                                        <p:attrNameLst>
                                          <p:attrName>ppt_x</p:attrName>
                                        </p:attrNameLst>
                                      </p:cBhvr>
                                      <p:tavLst>
                                        <p:tav tm="0">
                                          <p:val>
                                            <p:strVal val="#ppt_x"/>
                                          </p:val>
                                        </p:tav>
                                        <p:tav tm="100000">
                                          <p:val>
                                            <p:strVal val="#ppt_x"/>
                                          </p:val>
                                        </p:tav>
                                      </p:tavLst>
                                    </p:anim>
                                    <p:anim calcmode="lin" valueType="num">
                                      <p:cBhvr additive="base">
                                        <p:cTn id="56"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1000"/>
                                        <p:tgtEl>
                                          <p:spTgt spid="4"/>
                                        </p:tgtEl>
                                      </p:cBhvr>
                                    </p:animEffect>
                                    <p:anim calcmode="lin" valueType="num">
                                      <p:cBhvr>
                                        <p:cTn id="62" dur="1000" fill="hold"/>
                                        <p:tgtEl>
                                          <p:spTgt spid="4"/>
                                        </p:tgtEl>
                                        <p:attrNameLst>
                                          <p:attrName>ppt_x</p:attrName>
                                        </p:attrNameLst>
                                      </p:cBhvr>
                                      <p:tavLst>
                                        <p:tav tm="0">
                                          <p:val>
                                            <p:strVal val="#ppt_x"/>
                                          </p:val>
                                        </p:tav>
                                        <p:tav tm="100000">
                                          <p:val>
                                            <p:strVal val="#ppt_x"/>
                                          </p:val>
                                        </p:tav>
                                      </p:tavLst>
                                    </p:anim>
                                    <p:anim calcmode="lin" valueType="num">
                                      <p:cBhvr>
                                        <p:cTn id="63" dur="1000" fill="hold"/>
                                        <p:tgtEl>
                                          <p:spTgt spid="4"/>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2" presetClass="entr" presetSubtype="4"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1000" fill="hold"/>
                                        <p:tgtEl>
                                          <p:spTgt spid="24"/>
                                        </p:tgtEl>
                                        <p:attrNameLst>
                                          <p:attrName>ppt_x</p:attrName>
                                        </p:attrNameLst>
                                      </p:cBhvr>
                                      <p:tavLst>
                                        <p:tav tm="0">
                                          <p:val>
                                            <p:strVal val="#ppt_x"/>
                                          </p:val>
                                        </p:tav>
                                        <p:tav tm="100000">
                                          <p:val>
                                            <p:strVal val="#ppt_x"/>
                                          </p:val>
                                        </p:tav>
                                      </p:tavLst>
                                    </p:anim>
                                    <p:anim calcmode="lin" valueType="num">
                                      <p:cBhvr additive="base">
                                        <p:cTn id="6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7" presetClass="entr" presetSubtype="0" fill="hold"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anim calcmode="lin" valueType="num">
                                      <p:cBhvr>
                                        <p:cTn id="74" dur="1000" fill="hold"/>
                                        <p:tgtEl>
                                          <p:spTgt spid="2"/>
                                        </p:tgtEl>
                                        <p:attrNameLst>
                                          <p:attrName>ppt_x</p:attrName>
                                        </p:attrNameLst>
                                      </p:cBhvr>
                                      <p:tavLst>
                                        <p:tav tm="0">
                                          <p:val>
                                            <p:strVal val="#ppt_x"/>
                                          </p:val>
                                        </p:tav>
                                        <p:tav tm="100000">
                                          <p:val>
                                            <p:strVal val="#ppt_x"/>
                                          </p:val>
                                        </p:tav>
                                      </p:tavLst>
                                    </p:anim>
                                    <p:anim calcmode="lin" valueType="num">
                                      <p:cBhvr>
                                        <p:cTn id="75" dur="1000" fill="hold"/>
                                        <p:tgtEl>
                                          <p:spTgt spid="2"/>
                                        </p:tgtEl>
                                        <p:attrNameLst>
                                          <p:attrName>ppt_y</p:attrName>
                                        </p:attrNameLst>
                                      </p:cBhvr>
                                      <p:tavLst>
                                        <p:tav tm="0">
                                          <p:val>
                                            <p:strVal val="#ppt_y-.1"/>
                                          </p:val>
                                        </p:tav>
                                        <p:tav tm="100000">
                                          <p:val>
                                            <p:strVal val="#ppt_y"/>
                                          </p:val>
                                        </p:tav>
                                      </p:tavLst>
                                    </p:anim>
                                  </p:childTnLst>
                                </p:cTn>
                              </p:par>
                            </p:childTnLst>
                          </p:cTn>
                        </p:par>
                        <p:par>
                          <p:cTn id="76" fill="hold">
                            <p:stCondLst>
                              <p:cond delay="1000"/>
                            </p:stCondLst>
                            <p:childTnLst>
                              <p:par>
                                <p:cTn id="77" presetID="2" presetClass="entr" presetSubtype="1"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1000" fill="hold"/>
                                        <p:tgtEl>
                                          <p:spTgt spid="14"/>
                                        </p:tgtEl>
                                        <p:attrNameLst>
                                          <p:attrName>ppt_x</p:attrName>
                                        </p:attrNameLst>
                                      </p:cBhvr>
                                      <p:tavLst>
                                        <p:tav tm="0">
                                          <p:val>
                                            <p:strVal val="#ppt_x"/>
                                          </p:val>
                                        </p:tav>
                                        <p:tav tm="100000">
                                          <p:val>
                                            <p:strVal val="#ppt_x"/>
                                          </p:val>
                                        </p:tav>
                                      </p:tavLst>
                                    </p:anim>
                                    <p:anim calcmode="lin" valueType="num">
                                      <p:cBhvr additive="base">
                                        <p:cTn id="80"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 calcmode="lin" valueType="num">
                                      <p:cBhvr additive="base">
                                        <p:cTn id="85" dur="1000" fill="hold"/>
                                        <p:tgtEl>
                                          <p:spTgt spid="10"/>
                                        </p:tgtEl>
                                        <p:attrNameLst>
                                          <p:attrName>ppt_x</p:attrName>
                                        </p:attrNameLst>
                                      </p:cBhvr>
                                      <p:tavLst>
                                        <p:tav tm="0">
                                          <p:val>
                                            <p:strVal val="0-#ppt_w/2"/>
                                          </p:val>
                                        </p:tav>
                                        <p:tav tm="100000">
                                          <p:val>
                                            <p:strVal val="#ppt_x"/>
                                          </p:val>
                                        </p:tav>
                                      </p:tavLst>
                                    </p:anim>
                                    <p:anim calcmode="lin" valueType="num">
                                      <p:cBhvr additive="base">
                                        <p:cTn id="8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7"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rved Right Arrow 49"/>
          <p:cNvSpPr/>
          <p:nvPr/>
        </p:nvSpPr>
        <p:spPr>
          <a:xfrm flipV="1">
            <a:off x="138002" y="3276599"/>
            <a:ext cx="852597"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TextBox 84"/>
          <p:cNvSpPr txBox="1"/>
          <p:nvPr/>
        </p:nvSpPr>
        <p:spPr>
          <a:xfrm>
            <a:off x="1635451" y="5845314"/>
            <a:ext cx="5908349" cy="707886"/>
          </a:xfrm>
          <a:prstGeom prst="rect">
            <a:avLst/>
          </a:prstGeom>
          <a:noFill/>
        </p:spPr>
        <p:txBody>
          <a:bodyPr wrap="none" rtlCol="0">
            <a:spAutoFit/>
          </a:bodyPr>
          <a:lstStyle/>
          <a:p>
            <a:r>
              <a:rPr lang="en-US" sz="4000" b="1" dirty="0" smtClean="0">
                <a:ln w="12700">
                  <a:solidFill>
                    <a:schemeClr val="tx1"/>
                  </a:solidFill>
                  <a:prstDash val="solid"/>
                </a:ln>
                <a:solidFill>
                  <a:schemeClr val="tx1">
                    <a:lumMod val="75000"/>
                    <a:lumOff val="25000"/>
                  </a:schemeClr>
                </a:solidFill>
                <a:effectLst>
                  <a:outerShdw blurRad="41275" dist="20320" dir="1800000" algn="tl" rotWithShape="0">
                    <a:srgbClr val="000000">
                      <a:alpha val="40000"/>
                    </a:srgbClr>
                  </a:outerShdw>
                </a:effectLst>
              </a:rPr>
              <a:t>Supply Chain Management</a:t>
            </a:r>
            <a:endParaRPr lang="en-US" sz="4000" b="1" dirty="0">
              <a:ln w="12700">
                <a:solidFill>
                  <a:schemeClr val="tx1"/>
                </a:solid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grpSp>
        <p:nvGrpSpPr>
          <p:cNvPr id="2" name="Group 61"/>
          <p:cNvGrpSpPr/>
          <p:nvPr/>
        </p:nvGrpSpPr>
        <p:grpSpPr>
          <a:xfrm>
            <a:off x="685800" y="304800"/>
            <a:ext cx="6705600" cy="838200"/>
            <a:chOff x="990600" y="1295400"/>
            <a:chExt cx="6705600" cy="838200"/>
          </a:xfrm>
        </p:grpSpPr>
        <p:sp>
          <p:nvSpPr>
            <p:cNvPr id="63" name="Down Arrow 62"/>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own Arrow 64"/>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73"/>
          <p:cNvGrpSpPr/>
          <p:nvPr/>
        </p:nvGrpSpPr>
        <p:grpSpPr>
          <a:xfrm flipV="1">
            <a:off x="685800" y="5791200"/>
            <a:ext cx="6705600" cy="838200"/>
            <a:chOff x="990600" y="1295400"/>
            <a:chExt cx="6705600" cy="838200"/>
          </a:xfrm>
        </p:grpSpPr>
        <p:sp>
          <p:nvSpPr>
            <p:cNvPr id="75" name="Down Arrow 74"/>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lumMod val="75000"/>
                    <a:lumOff val="25000"/>
                  </a:schemeClr>
                </a:solidFill>
              </a:endParaRPr>
            </a:p>
          </p:txBody>
        </p:sp>
        <p:sp>
          <p:nvSpPr>
            <p:cNvPr id="76" name="Down Arrow 75"/>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lumMod val="75000"/>
                    <a:lumOff val="25000"/>
                  </a:schemeClr>
                </a:solidFill>
              </a:endParaRPr>
            </a:p>
          </p:txBody>
        </p:sp>
        <p:sp>
          <p:nvSpPr>
            <p:cNvPr id="77" name="Down Arrow 76"/>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lumMod val="75000"/>
                    <a:lumOff val="25000"/>
                  </a:schemeClr>
                </a:solidFill>
              </a:endParaRPr>
            </a:p>
          </p:txBody>
        </p:sp>
        <p:sp>
          <p:nvSpPr>
            <p:cNvPr id="78" name="Down Arrow 77"/>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lumMod val="75000"/>
                    <a:lumOff val="25000"/>
                  </a:schemeClr>
                </a:solidFill>
              </a:endParaRPr>
            </a:p>
          </p:txBody>
        </p:sp>
        <p:sp>
          <p:nvSpPr>
            <p:cNvPr id="79" name="Down Arrow 78"/>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lumMod val="75000"/>
                    <a:lumOff val="25000"/>
                  </a:schemeClr>
                </a:solidFill>
              </a:endParaRPr>
            </a:p>
          </p:txBody>
        </p:sp>
      </p:grpSp>
      <p:grpSp>
        <p:nvGrpSpPr>
          <p:cNvPr id="4" name="Group 60"/>
          <p:cNvGrpSpPr/>
          <p:nvPr/>
        </p:nvGrpSpPr>
        <p:grpSpPr>
          <a:xfrm flipV="1">
            <a:off x="990600" y="1295400"/>
            <a:ext cx="6705600" cy="838200"/>
            <a:chOff x="990600" y="1295400"/>
            <a:chExt cx="6705600" cy="838200"/>
          </a:xfrm>
        </p:grpSpPr>
        <p:sp>
          <p:nvSpPr>
            <p:cNvPr id="49" name="Down Arrow 48"/>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hevron 4"/>
          <p:cNvSpPr/>
          <p:nvPr/>
        </p:nvSpPr>
        <p:spPr>
          <a:xfrm>
            <a:off x="7166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Inbound</a:t>
            </a:r>
          </a:p>
          <a:p>
            <a:pPr algn="ctr"/>
            <a:r>
              <a:rPr lang="en-US" sz="3200" dirty="0" smtClean="0">
                <a:solidFill>
                  <a:schemeClr val="tx1"/>
                </a:solidFill>
              </a:rPr>
              <a:t>Logistics</a:t>
            </a:r>
            <a:endParaRPr lang="en-US" sz="3200" dirty="0">
              <a:solidFill>
                <a:schemeClr val="tx1"/>
              </a:solidFill>
            </a:endParaRPr>
          </a:p>
        </p:txBody>
      </p:sp>
      <p:sp>
        <p:nvSpPr>
          <p:cNvPr id="6" name="Chevron 5"/>
          <p:cNvSpPr/>
          <p:nvPr/>
        </p:nvSpPr>
        <p:spPr>
          <a:xfrm>
            <a:off x="21835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Operations</a:t>
            </a:r>
            <a:endParaRPr lang="en-US" sz="3200" dirty="0">
              <a:solidFill>
                <a:schemeClr val="tx1"/>
              </a:solidFill>
            </a:endParaRPr>
          </a:p>
        </p:txBody>
      </p:sp>
      <p:sp>
        <p:nvSpPr>
          <p:cNvPr id="8" name="Chevron 7"/>
          <p:cNvSpPr/>
          <p:nvPr/>
        </p:nvSpPr>
        <p:spPr>
          <a:xfrm>
            <a:off x="3657600"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Marketing</a:t>
            </a:r>
          </a:p>
          <a:p>
            <a:pPr algn="ctr"/>
            <a:r>
              <a:rPr lang="en-US" sz="3200" dirty="0" smtClean="0">
                <a:solidFill>
                  <a:schemeClr val="tx1"/>
                </a:solidFill>
              </a:rPr>
              <a:t>&amp; Sales</a:t>
            </a:r>
            <a:endParaRPr lang="en-US" sz="3200" dirty="0">
              <a:solidFill>
                <a:schemeClr val="tx1"/>
              </a:solidFill>
            </a:endParaRPr>
          </a:p>
        </p:txBody>
      </p:sp>
      <p:sp>
        <p:nvSpPr>
          <p:cNvPr id="7" name="Chevron 6"/>
          <p:cNvSpPr/>
          <p:nvPr/>
        </p:nvSpPr>
        <p:spPr>
          <a:xfrm>
            <a:off x="5105400"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Outbound</a:t>
            </a:r>
          </a:p>
          <a:p>
            <a:pPr algn="ctr"/>
            <a:r>
              <a:rPr lang="en-US" sz="3200" dirty="0" smtClean="0">
                <a:solidFill>
                  <a:schemeClr val="tx1"/>
                </a:solidFill>
              </a:rPr>
              <a:t>Logistics</a:t>
            </a:r>
            <a:endParaRPr lang="en-US" sz="3200" dirty="0">
              <a:solidFill>
                <a:schemeClr val="tx1"/>
              </a:solidFill>
            </a:endParaRPr>
          </a:p>
        </p:txBody>
      </p:sp>
      <p:grpSp>
        <p:nvGrpSpPr>
          <p:cNvPr id="11" name="Group 50"/>
          <p:cNvGrpSpPr/>
          <p:nvPr/>
        </p:nvGrpSpPr>
        <p:grpSpPr>
          <a:xfrm>
            <a:off x="371553" y="1219200"/>
            <a:ext cx="7796150" cy="990600"/>
            <a:chOff x="371553" y="1219200"/>
            <a:chExt cx="7796150" cy="990600"/>
          </a:xfrm>
        </p:grpSpPr>
        <p:grpSp>
          <p:nvGrpSpPr>
            <p:cNvPr id="12" name="Group 37"/>
            <p:cNvGrpSpPr/>
            <p:nvPr/>
          </p:nvGrpSpPr>
          <p:grpSpPr>
            <a:xfrm flipH="1">
              <a:off x="371553" y="1219200"/>
              <a:ext cx="7796150" cy="990600"/>
              <a:chOff x="-140525" y="4724400"/>
              <a:chExt cx="7796150" cy="990600"/>
            </a:xfrm>
          </p:grpSpPr>
          <p:sp>
            <p:nvSpPr>
              <p:cNvPr id="39" name="Flowchart: Data 38"/>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ata 39"/>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ata 40"/>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Data 41"/>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ata 42"/>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ata 43"/>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990600" y="1396425"/>
              <a:ext cx="6625532" cy="584775"/>
            </a:xfrm>
            <a:prstGeom prst="rect">
              <a:avLst/>
            </a:prstGeom>
            <a:noFill/>
          </p:spPr>
          <p:txBody>
            <a:bodyPr wrap="none" rtlCol="0">
              <a:spAutoFit/>
            </a:bodyPr>
            <a:lstStyle/>
            <a:p>
              <a:r>
                <a:rPr lang="en-US" sz="3200" dirty="0" smtClean="0"/>
                <a:t>Technology  and Product Development</a:t>
              </a:r>
              <a:endParaRPr lang="en-US" sz="3200" dirty="0"/>
            </a:p>
          </p:txBody>
        </p:sp>
      </p:grpSp>
      <p:sp>
        <p:nvSpPr>
          <p:cNvPr id="9" name="Chevron 8"/>
          <p:cNvSpPr/>
          <p:nvPr/>
        </p:nvSpPr>
        <p:spPr>
          <a:xfrm>
            <a:off x="65840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Service</a:t>
            </a:r>
            <a:endParaRPr lang="en-US" sz="3200" dirty="0">
              <a:solidFill>
                <a:schemeClr val="tx1"/>
              </a:solidFill>
            </a:endParaRPr>
          </a:p>
        </p:txBody>
      </p:sp>
      <p:grpSp>
        <p:nvGrpSpPr>
          <p:cNvPr id="13" name="Group 49"/>
          <p:cNvGrpSpPr/>
          <p:nvPr/>
        </p:nvGrpSpPr>
        <p:grpSpPr>
          <a:xfrm>
            <a:off x="26178" y="228600"/>
            <a:ext cx="7796150" cy="990600"/>
            <a:chOff x="26178" y="228600"/>
            <a:chExt cx="7796150" cy="990600"/>
          </a:xfrm>
        </p:grpSpPr>
        <p:grpSp>
          <p:nvGrpSpPr>
            <p:cNvPr id="14" name="Group 30"/>
            <p:cNvGrpSpPr/>
            <p:nvPr/>
          </p:nvGrpSpPr>
          <p:grpSpPr>
            <a:xfrm flipH="1">
              <a:off x="26178" y="228600"/>
              <a:ext cx="7796150" cy="990600"/>
              <a:chOff x="-140525" y="4724400"/>
              <a:chExt cx="7796150" cy="990600"/>
            </a:xfrm>
          </p:grpSpPr>
          <p:sp>
            <p:nvSpPr>
              <p:cNvPr id="32" name="Flowchart: Data 31"/>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Data 33"/>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ata 34"/>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ata 35"/>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Data 36"/>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a:off x="2590800" y="457200"/>
              <a:ext cx="3328155" cy="584775"/>
            </a:xfrm>
            <a:prstGeom prst="rect">
              <a:avLst/>
            </a:prstGeom>
            <a:noFill/>
          </p:spPr>
          <p:txBody>
            <a:bodyPr wrap="none" rtlCol="0">
              <a:spAutoFit/>
            </a:bodyPr>
            <a:lstStyle/>
            <a:p>
              <a:r>
                <a:rPr lang="en-US" sz="3200" dirty="0" smtClean="0"/>
                <a:t>Firm Infrastructure</a:t>
              </a:r>
              <a:endParaRPr lang="en-US" sz="3200" dirty="0"/>
            </a:p>
          </p:txBody>
        </p:sp>
      </p:grpSp>
      <p:grpSp>
        <p:nvGrpSpPr>
          <p:cNvPr id="15" name="Group 51"/>
          <p:cNvGrpSpPr/>
          <p:nvPr/>
        </p:nvGrpSpPr>
        <p:grpSpPr>
          <a:xfrm>
            <a:off x="366603" y="4724400"/>
            <a:ext cx="7796150" cy="990600"/>
            <a:chOff x="366603" y="4724400"/>
            <a:chExt cx="7796150" cy="990600"/>
          </a:xfrm>
        </p:grpSpPr>
        <p:grpSp>
          <p:nvGrpSpPr>
            <p:cNvPr id="16" name="Group 22"/>
            <p:cNvGrpSpPr/>
            <p:nvPr/>
          </p:nvGrpSpPr>
          <p:grpSpPr>
            <a:xfrm>
              <a:off x="366603" y="4724400"/>
              <a:ext cx="7796150" cy="990600"/>
              <a:chOff x="-140525" y="4724400"/>
              <a:chExt cx="7796150" cy="990600"/>
            </a:xfrm>
          </p:grpSpPr>
          <p:sp>
            <p:nvSpPr>
              <p:cNvPr id="17" name="Flowchart: Data 16"/>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8"/>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9"/>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20"/>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ata 21"/>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grpSp>
      <p:grpSp>
        <p:nvGrpSpPr>
          <p:cNvPr id="23" name="Group 52"/>
          <p:cNvGrpSpPr/>
          <p:nvPr/>
        </p:nvGrpSpPr>
        <p:grpSpPr>
          <a:xfrm>
            <a:off x="26178" y="5715000"/>
            <a:ext cx="7796150" cy="990600"/>
            <a:chOff x="26178" y="5715000"/>
            <a:chExt cx="7796150" cy="990600"/>
          </a:xfrm>
        </p:grpSpPr>
        <p:grpSp>
          <p:nvGrpSpPr>
            <p:cNvPr id="24" name="Group 23"/>
            <p:cNvGrpSpPr/>
            <p:nvPr/>
          </p:nvGrpSpPr>
          <p:grpSpPr>
            <a:xfrm>
              <a:off x="26178" y="5715000"/>
              <a:ext cx="7796150" cy="990600"/>
              <a:chOff x="-140525" y="4724400"/>
              <a:chExt cx="7796150" cy="990600"/>
            </a:xfrm>
          </p:grpSpPr>
          <p:sp>
            <p:nvSpPr>
              <p:cNvPr id="25" name="Flowchart: Data 24"/>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ata 25"/>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Data 26"/>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ata 27"/>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12573" y="5943600"/>
              <a:ext cx="3178627" cy="584775"/>
            </a:xfrm>
            <a:prstGeom prst="rect">
              <a:avLst/>
            </a:prstGeom>
            <a:noFill/>
          </p:spPr>
          <p:txBody>
            <a:bodyPr wrap="none" rtlCol="0">
              <a:spAutoFit/>
            </a:bodyPr>
            <a:lstStyle/>
            <a:p>
              <a:r>
                <a:rPr lang="en-US" sz="3200" dirty="0" smtClean="0"/>
                <a:t>Human Resources</a:t>
              </a:r>
              <a:endParaRPr lang="en-US" sz="3200" dirty="0"/>
            </a:p>
          </p:txBody>
        </p:sp>
      </p:grpSp>
      <p:sp>
        <p:nvSpPr>
          <p:cNvPr id="10" name="Chevron 9"/>
          <p:cNvSpPr/>
          <p:nvPr/>
        </p:nvSpPr>
        <p:spPr>
          <a:xfrm>
            <a:off x="7467600" y="228600"/>
            <a:ext cx="1828800" cy="6477000"/>
          </a:xfrm>
          <a:prstGeom prst="chevron">
            <a:avLst>
              <a:gd name="adj" fmla="val 55512"/>
            </a:avLst>
          </a:prstGeom>
          <a:solidFill>
            <a:srgbClr val="006600"/>
          </a:soli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b="1" dirty="0" smtClean="0">
                <a:solidFill>
                  <a:schemeClr val="bg1"/>
                </a:solidFill>
              </a:rPr>
              <a:t>Profit</a:t>
            </a:r>
          </a:p>
          <a:p>
            <a:pPr algn="ctr"/>
            <a:endParaRPr lang="en-US" sz="2000" b="1" dirty="0" smtClean="0">
              <a:solidFill>
                <a:schemeClr val="bg1"/>
              </a:solidFill>
            </a:endParaRPr>
          </a:p>
          <a:p>
            <a:pPr algn="ctr"/>
            <a:endParaRPr lang="en-US" sz="2000" b="1" dirty="0">
              <a:solidFill>
                <a:schemeClr val="bg1"/>
              </a:solidFill>
            </a:endParaRPr>
          </a:p>
        </p:txBody>
      </p:sp>
      <p:sp>
        <p:nvSpPr>
          <p:cNvPr id="84" name="TextBox 83"/>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sp>
        <p:nvSpPr>
          <p:cNvPr id="68" name="Slide Number Placeholder 67"/>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17</a:t>
            </a:fld>
            <a:endParaRPr lang="en-US"/>
          </a:p>
        </p:txBody>
      </p:sp>
    </p:spTree>
    <p:extLst>
      <p:ext uri="{BB962C8B-B14F-4D97-AF65-F5344CB8AC3E}">
        <p14:creationId xmlns:p14="http://schemas.microsoft.com/office/powerpoint/2010/main" val="25488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4"/>
                                        </p:tgtEl>
                                      </p:cBhvr>
                                    </p:animEffect>
                                    <p:set>
                                      <p:cBhvr>
                                        <p:cTn id="10" dur="1" fill="hold">
                                          <p:stCondLst>
                                            <p:cond delay="19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11"/>
                                        </p:tgtEl>
                                      </p:cBhvr>
                                    </p:animEffect>
                                    <p:set>
                                      <p:cBhvr>
                                        <p:cTn id="13" dur="1" fill="hold">
                                          <p:stCondLst>
                                            <p:cond delay="1999"/>
                                          </p:stCondLst>
                                        </p:cTn>
                                        <p:tgtEl>
                                          <p:spTgt spid="1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13"/>
                                        </p:tgtEl>
                                      </p:cBhvr>
                                    </p:animEffect>
                                    <p:set>
                                      <p:cBhvr>
                                        <p:cTn id="16" dur="1" fill="hold">
                                          <p:stCondLst>
                                            <p:cond delay="1999"/>
                                          </p:stCondLst>
                                        </p:cTn>
                                        <p:tgtEl>
                                          <p:spTgt spid="1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3"/>
                                        </p:tgtEl>
                                      </p:cBhvr>
                                    </p:animEffect>
                                    <p:set>
                                      <p:cBhvr>
                                        <p:cTn id="19" dur="1" fill="hold">
                                          <p:stCondLst>
                                            <p:cond delay="1999"/>
                                          </p:stCondLst>
                                        </p:cTn>
                                        <p:tgtEl>
                                          <p:spTgt spid="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000"/>
                                        <p:tgtEl>
                                          <p:spTgt spid="23"/>
                                        </p:tgtEl>
                                      </p:cBhvr>
                                    </p:animEffect>
                                    <p:set>
                                      <p:cBhvr>
                                        <p:cTn id="22" dur="1" fill="hold">
                                          <p:stCondLst>
                                            <p:cond delay="19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2000"/>
                                        <p:tgtEl>
                                          <p:spTgt spid="10"/>
                                        </p:tgtEl>
                                      </p:cBhvr>
                                    </p:animEffect>
                                    <p:set>
                                      <p:cBhvr>
                                        <p:cTn id="25" dur="1" fill="hold">
                                          <p:stCondLst>
                                            <p:cond delay="1999"/>
                                          </p:stCondLst>
                                        </p:cTn>
                                        <p:tgtEl>
                                          <p:spTgt spid="10"/>
                                        </p:tgtEl>
                                        <p:attrNameLst>
                                          <p:attrName>style.visibility</p:attrName>
                                        </p:attrNameLst>
                                      </p:cBhvr>
                                      <p:to>
                                        <p:strVal val="hidden"/>
                                      </p:to>
                                    </p:se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down)">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2" y="0"/>
            <a:ext cx="50292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5105400" y="0"/>
            <a:ext cx="4038600" cy="5867400"/>
          </a:xfrm>
          <a:solidFill>
            <a:schemeClr val="bg1">
              <a:alpha val="59000"/>
            </a:schemeClr>
          </a:solidFill>
        </p:spPr>
        <p:txBody>
          <a:bodyPr>
            <a:normAutofit/>
          </a:bodyPr>
          <a:lstStyle/>
          <a:p>
            <a:pPr algn="l"/>
            <a:r>
              <a:rPr lang="en-US" sz="2800" dirty="0" smtClean="0">
                <a:solidFill>
                  <a:schemeClr val="accent1">
                    <a:lumMod val="75000"/>
                  </a:schemeClr>
                </a:solidFill>
              </a:rPr>
              <a:t>Supply Chain Model is the oversight of </a:t>
            </a:r>
            <a:r>
              <a:rPr lang="en-US" sz="2800" b="1" dirty="0" smtClean="0">
                <a:solidFill>
                  <a:schemeClr val="accent1">
                    <a:lumMod val="75000"/>
                  </a:schemeClr>
                </a:solidFill>
              </a:rPr>
              <a:t>materials</a:t>
            </a:r>
            <a:r>
              <a:rPr lang="en-US" sz="2800" dirty="0" smtClean="0">
                <a:solidFill>
                  <a:schemeClr val="accent1">
                    <a:lumMod val="75000"/>
                  </a:schemeClr>
                </a:solidFill>
              </a:rPr>
              <a:t>, </a:t>
            </a:r>
            <a:r>
              <a:rPr lang="en-US" sz="2800" b="1" dirty="0" smtClean="0">
                <a:solidFill>
                  <a:schemeClr val="accent1">
                    <a:lumMod val="75000"/>
                  </a:schemeClr>
                </a:solidFill>
              </a:rPr>
              <a:t>information</a:t>
            </a:r>
            <a:r>
              <a:rPr lang="en-US" sz="2800" dirty="0" smtClean="0">
                <a:solidFill>
                  <a:schemeClr val="accent1">
                    <a:lumMod val="75000"/>
                  </a:schemeClr>
                </a:solidFill>
              </a:rPr>
              <a:t>, and </a:t>
            </a:r>
            <a:r>
              <a:rPr lang="en-US" sz="2800" b="1" dirty="0" smtClean="0">
                <a:solidFill>
                  <a:schemeClr val="accent1">
                    <a:lumMod val="75000"/>
                  </a:schemeClr>
                </a:solidFill>
              </a:rPr>
              <a:t>finances</a:t>
            </a:r>
            <a:r>
              <a:rPr lang="en-US" sz="2800" dirty="0" smtClean="0">
                <a:solidFill>
                  <a:schemeClr val="accent1">
                    <a:lumMod val="75000"/>
                  </a:schemeClr>
                </a:solidFill>
              </a:rPr>
              <a:t> as they </a:t>
            </a:r>
            <a:br>
              <a:rPr lang="en-US" sz="2800" dirty="0" smtClean="0">
                <a:solidFill>
                  <a:schemeClr val="accent1">
                    <a:lumMod val="75000"/>
                  </a:schemeClr>
                </a:solidFill>
              </a:rPr>
            </a:br>
            <a:r>
              <a:rPr lang="en-US" sz="2800" dirty="0" smtClean="0">
                <a:solidFill>
                  <a:schemeClr val="accent1">
                    <a:lumMod val="75000"/>
                  </a:schemeClr>
                </a:solidFill>
              </a:rPr>
              <a:t>move in a process from </a:t>
            </a:r>
            <a:br>
              <a:rPr lang="en-US" sz="2800" dirty="0" smtClean="0">
                <a:solidFill>
                  <a:schemeClr val="accent1">
                    <a:lumMod val="75000"/>
                  </a:schemeClr>
                </a:solidFill>
              </a:rPr>
            </a:br>
            <a:r>
              <a:rPr lang="en-US" sz="2800" dirty="0" smtClean="0">
                <a:solidFill>
                  <a:schemeClr val="accent1">
                    <a:lumMod val="75000"/>
                  </a:schemeClr>
                </a:solidFill>
              </a:rPr>
              <a:t>supplier to </a:t>
            </a:r>
            <a:br>
              <a:rPr lang="en-US" sz="2800" dirty="0" smtClean="0">
                <a:solidFill>
                  <a:schemeClr val="accent1">
                    <a:lumMod val="75000"/>
                  </a:schemeClr>
                </a:solidFill>
              </a:rPr>
            </a:br>
            <a:r>
              <a:rPr lang="en-US" sz="2800" dirty="0" smtClean="0">
                <a:solidFill>
                  <a:schemeClr val="accent1">
                    <a:lumMod val="75000"/>
                  </a:schemeClr>
                </a:solidFill>
              </a:rPr>
              <a:t>manufacturer to wholesaler to </a:t>
            </a:r>
            <a:br>
              <a:rPr lang="en-US" sz="2800" dirty="0" smtClean="0">
                <a:solidFill>
                  <a:schemeClr val="accent1">
                    <a:lumMod val="75000"/>
                  </a:schemeClr>
                </a:solidFill>
              </a:rPr>
            </a:br>
            <a:r>
              <a:rPr lang="en-US" sz="2800" dirty="0" smtClean="0">
                <a:solidFill>
                  <a:schemeClr val="accent1">
                    <a:lumMod val="75000"/>
                  </a:schemeClr>
                </a:solidFill>
              </a:rPr>
              <a:t>retailer to </a:t>
            </a:r>
            <a:br>
              <a:rPr lang="en-US" sz="2800" dirty="0" smtClean="0">
                <a:solidFill>
                  <a:schemeClr val="accent1">
                    <a:lumMod val="75000"/>
                  </a:schemeClr>
                </a:solidFill>
              </a:rPr>
            </a:br>
            <a:r>
              <a:rPr lang="en-US" sz="2800" dirty="0" smtClean="0">
                <a:solidFill>
                  <a:schemeClr val="accent1">
                    <a:lumMod val="75000"/>
                  </a:schemeClr>
                </a:solidFill>
              </a:rPr>
              <a:t>consumer. </a:t>
            </a:r>
            <a:endParaRPr lang="en-US" sz="2800" dirty="0">
              <a:solidFill>
                <a:schemeClr val="accent1">
                  <a:lumMod val="75000"/>
                </a:schemeClr>
              </a:solidFill>
            </a:endParaRPr>
          </a:p>
        </p:txBody>
      </p:sp>
    </p:spTree>
    <p:extLst>
      <p:ext uri="{BB962C8B-B14F-4D97-AF65-F5344CB8AC3E}">
        <p14:creationId xmlns:p14="http://schemas.microsoft.com/office/powerpoint/2010/main" val="230876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8700" y="2095500"/>
            <a:ext cx="4038600" cy="1371600"/>
          </a:xfrm>
        </p:spPr>
        <p:txBody>
          <a:bodyPr>
            <a:normAutofit lnSpcReduction="10000"/>
          </a:bodyPr>
          <a:lstStyle/>
          <a:p>
            <a:r>
              <a:rPr lang="en-US" dirty="0" smtClean="0"/>
              <a:t>The product flow</a:t>
            </a:r>
          </a:p>
          <a:p>
            <a:r>
              <a:rPr lang="en-US" dirty="0" smtClean="0"/>
              <a:t>The information flow</a:t>
            </a:r>
          </a:p>
          <a:p>
            <a:r>
              <a:rPr lang="en-US" dirty="0" smtClean="0"/>
              <a:t>The financial flow</a:t>
            </a:r>
          </a:p>
          <a:p>
            <a:endParaRPr lang="en-US" dirty="0"/>
          </a:p>
          <a:p>
            <a:endParaRPr lang="en-US" dirty="0"/>
          </a:p>
        </p:txBody>
      </p:sp>
      <p:sp>
        <p:nvSpPr>
          <p:cNvPr id="5" name="Slide Number Placeholder 4"/>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19</a:t>
            </a:fld>
            <a:endParaRPr lang="en-US"/>
          </a:p>
        </p:txBody>
      </p:sp>
      <p:sp>
        <p:nvSpPr>
          <p:cNvPr id="2" name="Title 1"/>
          <p:cNvSpPr>
            <a:spLocks noGrp="1"/>
          </p:cNvSpPr>
          <p:nvPr>
            <p:ph type="title"/>
          </p:nvPr>
        </p:nvSpPr>
        <p:spPr>
          <a:solidFill>
            <a:schemeClr val="accent1"/>
          </a:solidFill>
          <a:ln>
            <a:solidFill>
              <a:schemeClr val="accent1"/>
            </a:solidFill>
          </a:ln>
        </p:spPr>
        <p:txBody>
          <a:bodyPr>
            <a:normAutofit/>
          </a:bodyPr>
          <a:lstStyle/>
          <a:p>
            <a:r>
              <a:rPr lang="en-US" dirty="0" smtClean="0">
                <a:solidFill>
                  <a:schemeClr val="bg2"/>
                </a:solidFill>
              </a:rPr>
              <a:t>Supply chain management flows can be divided into three main flows:</a:t>
            </a:r>
            <a:endParaRPr lang="en-US" dirty="0">
              <a:solidFill>
                <a:schemeClr val="bg2"/>
              </a:solidFill>
            </a:endParaRPr>
          </a:p>
        </p:txBody>
      </p:sp>
      <p:pic>
        <p:nvPicPr>
          <p:cNvPr id="13314" name="Picture 2"/>
          <p:cNvPicPr>
            <a:picLocks noChangeAspect="1" noChangeArrowheads="1"/>
          </p:cNvPicPr>
          <p:nvPr/>
        </p:nvPicPr>
        <p:blipFill>
          <a:blip r:embed="rId3" cstate="print"/>
          <a:srcRect/>
          <a:stretch>
            <a:fillRect/>
          </a:stretch>
        </p:blipFill>
        <p:spPr bwMode="auto">
          <a:xfrm>
            <a:off x="0" y="1600200"/>
            <a:ext cx="4762500" cy="5257800"/>
          </a:xfrm>
          <a:prstGeom prst="rect">
            <a:avLst/>
          </a:prstGeom>
          <a:noFill/>
          <a:ln w="9525">
            <a:noFill/>
            <a:miter lim="800000"/>
            <a:headEnd/>
            <a:tailEnd/>
          </a:ln>
          <a:effectLst/>
        </p:spPr>
      </p:pic>
      <p:sp>
        <p:nvSpPr>
          <p:cNvPr id="4" name="TextBox 3"/>
          <p:cNvSpPr txBox="1"/>
          <p:nvPr/>
        </p:nvSpPr>
        <p:spPr>
          <a:xfrm>
            <a:off x="4762500" y="5105400"/>
            <a:ext cx="4114800" cy="1508105"/>
          </a:xfrm>
          <a:prstGeom prst="rect">
            <a:avLst/>
          </a:prstGeom>
          <a:noFill/>
        </p:spPr>
        <p:txBody>
          <a:bodyPr wrap="square" rtlCol="0">
            <a:spAutoFit/>
          </a:bodyPr>
          <a:lstStyle/>
          <a:p>
            <a:r>
              <a:rPr lang="en-US" sz="2800" b="1" dirty="0" smtClean="0">
                <a:solidFill>
                  <a:schemeClr val="accent1"/>
                </a:solidFill>
              </a:rPr>
              <a:t>Supply Chain Systems track all three</a:t>
            </a:r>
          </a:p>
          <a:p>
            <a:endParaRPr lang="en-US" sz="3600" dirty="0"/>
          </a:p>
        </p:txBody>
      </p:sp>
      <p:sp>
        <p:nvSpPr>
          <p:cNvPr id="7" name="TextBox 6"/>
          <p:cNvSpPr txBox="1"/>
          <p:nvPr/>
        </p:nvSpPr>
        <p:spPr>
          <a:xfrm>
            <a:off x="4762500" y="3483332"/>
            <a:ext cx="4114800" cy="1446550"/>
          </a:xfrm>
          <a:prstGeom prst="rect">
            <a:avLst/>
          </a:prstGeom>
          <a:noFill/>
        </p:spPr>
        <p:txBody>
          <a:bodyPr wrap="square" rtlCol="0">
            <a:spAutoFit/>
          </a:bodyPr>
          <a:lstStyle/>
          <a:p>
            <a:r>
              <a:rPr lang="en-US" sz="2000" dirty="0">
                <a:solidFill>
                  <a:schemeClr val="tx2"/>
                </a:solidFill>
              </a:rPr>
              <a:t>The product flow includes the movement of goods from a supplier to a customer, as well as any customer returns or service needs</a:t>
            </a:r>
            <a:r>
              <a:rPr lang="en-US" sz="2800" dirty="0">
                <a:solidFill>
                  <a:schemeClr val="tx2"/>
                </a:solidFill>
              </a:rPr>
              <a:t>. </a:t>
            </a:r>
            <a:endParaRPr lang="en-US" sz="3600" dirty="0">
              <a:solidFill>
                <a:schemeClr val="tx2"/>
              </a:solidFill>
            </a:endParaRPr>
          </a:p>
        </p:txBody>
      </p:sp>
      <p:sp>
        <p:nvSpPr>
          <p:cNvPr id="8" name="TextBox 7"/>
          <p:cNvSpPr txBox="1"/>
          <p:nvPr/>
        </p:nvSpPr>
        <p:spPr>
          <a:xfrm>
            <a:off x="4762500" y="3503530"/>
            <a:ext cx="4114800" cy="1015663"/>
          </a:xfrm>
          <a:prstGeom prst="rect">
            <a:avLst/>
          </a:prstGeom>
          <a:noFill/>
        </p:spPr>
        <p:txBody>
          <a:bodyPr wrap="square" rtlCol="0">
            <a:spAutoFit/>
          </a:bodyPr>
          <a:lstStyle/>
          <a:p>
            <a:r>
              <a:rPr lang="en-US" sz="2000" dirty="0" smtClean="0">
                <a:solidFill>
                  <a:schemeClr val="tx2"/>
                </a:solidFill>
              </a:rPr>
              <a:t>The information flow involves transmitting orders and updating the status of delivery. </a:t>
            </a:r>
            <a:endParaRPr lang="en-US" sz="2000" dirty="0">
              <a:solidFill>
                <a:schemeClr val="tx2"/>
              </a:solidFill>
            </a:endParaRPr>
          </a:p>
        </p:txBody>
      </p:sp>
      <p:sp>
        <p:nvSpPr>
          <p:cNvPr id="9" name="TextBox 8"/>
          <p:cNvSpPr txBox="1"/>
          <p:nvPr/>
        </p:nvSpPr>
        <p:spPr>
          <a:xfrm>
            <a:off x="4762500" y="3544887"/>
            <a:ext cx="4114800" cy="1323439"/>
          </a:xfrm>
          <a:prstGeom prst="rect">
            <a:avLst/>
          </a:prstGeom>
          <a:noFill/>
        </p:spPr>
        <p:txBody>
          <a:bodyPr wrap="square" rtlCol="0">
            <a:spAutoFit/>
          </a:bodyPr>
          <a:lstStyle/>
          <a:p>
            <a:pPr defTabSz="939227">
              <a:defRPr/>
            </a:pPr>
            <a:r>
              <a:rPr lang="en-US" sz="2000" dirty="0">
                <a:solidFill>
                  <a:schemeClr val="tx2"/>
                </a:solidFill>
              </a:rPr>
              <a:t>The financial flow consists of credit terms, payment schedules, and consignment and title ownership arrangements.</a:t>
            </a:r>
          </a:p>
        </p:txBody>
      </p:sp>
    </p:spTree>
    <p:extLst>
      <p:ext uri="{BB962C8B-B14F-4D97-AF65-F5344CB8AC3E}">
        <p14:creationId xmlns:p14="http://schemas.microsoft.com/office/powerpoint/2010/main" val="127192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3991088" y="6250163"/>
            <a:ext cx="1161826" cy="365125"/>
          </a:xfrm>
          <a:prstGeom prst="rect">
            <a:avLst/>
          </a:prstGeom>
        </p:spPr>
        <p:txBody>
          <a:bodyPr/>
          <a:lstStyle/>
          <a:p>
            <a:fld id="{3439DEDF-748B-48DA-8ED1-C8D2BF07B1D4}" type="slidenum">
              <a:rPr lang="en-US" smtClean="0"/>
              <a:pPr/>
              <a:t>2</a:t>
            </a:fld>
            <a:endParaRPr lang="en-US" dirty="0"/>
          </a:p>
        </p:txBody>
      </p:sp>
      <p:sp>
        <p:nvSpPr>
          <p:cNvPr id="2" name="Title 1"/>
          <p:cNvSpPr>
            <a:spLocks noGrp="1"/>
          </p:cNvSpPr>
          <p:nvPr>
            <p:ph type="title"/>
          </p:nvPr>
        </p:nvSpPr>
        <p:spPr>
          <a:xfrm>
            <a:off x="0" y="990600"/>
            <a:ext cx="2438401" cy="4953000"/>
          </a:xfrm>
        </p:spPr>
        <p:txBody>
          <a:bodyPr>
            <a:noAutofit/>
          </a:bodyPr>
          <a:lstStyle/>
          <a:p>
            <a:pPr lvl="0" algn="r"/>
            <a:r>
              <a:rPr lang="en-US" sz="3600" dirty="0" smtClean="0">
                <a:solidFill>
                  <a:schemeClr val="bg2">
                    <a:lumMod val="50000"/>
                  </a:schemeClr>
                </a:solidFill>
              </a:rPr>
              <a:t>Thick </a:t>
            </a:r>
            <a:br>
              <a:rPr lang="en-US" sz="3600" dirty="0" smtClean="0">
                <a:solidFill>
                  <a:schemeClr val="bg2">
                    <a:lumMod val="50000"/>
                  </a:schemeClr>
                </a:solidFill>
              </a:rPr>
            </a:br>
            <a:r>
              <a:rPr lang="en-US" sz="3600" dirty="0" smtClean="0">
                <a:solidFill>
                  <a:schemeClr val="bg2">
                    <a:lumMod val="50000"/>
                  </a:schemeClr>
                </a:solidFill>
              </a:rPr>
              <a:t>vs. Thin client</a:t>
            </a:r>
            <a:br>
              <a:rPr lang="en-US" sz="3600" dirty="0" smtClean="0">
                <a:solidFill>
                  <a:schemeClr val="bg2">
                    <a:lumMod val="50000"/>
                  </a:schemeClr>
                </a:solidFill>
              </a:rPr>
            </a:br>
            <a:r>
              <a:rPr lang="en-US" sz="3600" dirty="0">
                <a:solidFill>
                  <a:schemeClr val="bg2">
                    <a:lumMod val="50000"/>
                  </a:schemeClr>
                </a:solidFill>
              </a:rPr>
              <a:t/>
            </a:r>
            <a:br>
              <a:rPr lang="en-US" sz="3600" dirty="0">
                <a:solidFill>
                  <a:schemeClr val="bg2">
                    <a:lumMod val="50000"/>
                  </a:schemeClr>
                </a:solidFill>
              </a:rPr>
            </a:br>
            <a:r>
              <a:rPr lang="en-US" sz="3600" dirty="0" smtClean="0">
                <a:solidFill>
                  <a:schemeClr val="bg2">
                    <a:lumMod val="50000"/>
                  </a:schemeClr>
                </a:solidFill>
              </a:rPr>
              <a:t>Net Operating Systems</a:t>
            </a:r>
            <a:endParaRPr lang="en-US" sz="3600" dirty="0">
              <a:solidFill>
                <a:schemeClr val="bg2">
                  <a:lumMod val="50000"/>
                </a:schemeClr>
              </a:solidFill>
            </a:endParaRPr>
          </a:p>
        </p:txBody>
      </p:sp>
      <p:pic>
        <p:nvPicPr>
          <p:cNvPr id="4" name="Picture 3"/>
          <p:cNvPicPr>
            <a:picLocks noChangeAspect="1" noChangeArrowheads="1"/>
          </p:cNvPicPr>
          <p:nvPr/>
        </p:nvPicPr>
        <p:blipFill>
          <a:blip r:embed="rId3" cstate="print"/>
          <a:srcRect/>
          <a:stretch>
            <a:fillRect/>
          </a:stretch>
        </p:blipFill>
        <p:spPr bwMode="auto">
          <a:xfrm>
            <a:off x="2438401" y="-37219"/>
            <a:ext cx="6705600" cy="6895219"/>
          </a:xfrm>
          <a:prstGeom prst="rect">
            <a:avLst/>
          </a:prstGeom>
          <a:noFill/>
          <a:ln w="9525">
            <a:noFill/>
            <a:miter lim="800000"/>
            <a:headEnd/>
            <a:tailEnd/>
          </a:ln>
          <a:effectLst/>
        </p:spPr>
      </p:pic>
    </p:spTree>
    <p:extLst>
      <p:ext uri="{BB962C8B-B14F-4D97-AF65-F5344CB8AC3E}">
        <p14:creationId xmlns:p14="http://schemas.microsoft.com/office/powerpoint/2010/main" val="39309708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Documents and Settings\mittleman\Local Settings\Temporary Internet Files\Content.IE5\F9MY8X53\MCj03012320000[1].wmf"/>
          <p:cNvPicPr>
            <a:picLocks noChangeAspect="1" noChangeArrowheads="1"/>
          </p:cNvPicPr>
          <p:nvPr/>
        </p:nvPicPr>
        <p:blipFill>
          <a:blip r:embed="rId3" cstate="print"/>
          <a:srcRect/>
          <a:stretch>
            <a:fillRect/>
          </a:stretch>
        </p:blipFill>
        <p:spPr bwMode="auto">
          <a:xfrm flipH="1">
            <a:off x="990600" y="4267200"/>
            <a:ext cx="1421892" cy="1836115"/>
          </a:xfrm>
          <a:prstGeom prst="rect">
            <a:avLst/>
          </a:prstGeom>
          <a:noFill/>
        </p:spPr>
      </p:pic>
      <p:grpSp>
        <p:nvGrpSpPr>
          <p:cNvPr id="49" name="Group 93"/>
          <p:cNvGrpSpPr/>
          <p:nvPr/>
        </p:nvGrpSpPr>
        <p:grpSpPr>
          <a:xfrm>
            <a:off x="2624293" y="4724400"/>
            <a:ext cx="5181600" cy="1219200"/>
            <a:chOff x="2014693" y="-1143000"/>
            <a:chExt cx="5181600" cy="1219200"/>
          </a:xfrm>
        </p:grpSpPr>
        <p:sp>
          <p:nvSpPr>
            <p:cNvPr id="91" name="Left Arrow 90"/>
            <p:cNvSpPr/>
            <p:nvPr/>
          </p:nvSpPr>
          <p:spPr>
            <a:xfrm>
              <a:off x="2014693" y="-800100"/>
              <a:ext cx="5181600" cy="8763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Down Arrow 86"/>
            <p:cNvSpPr/>
            <p:nvPr/>
          </p:nvSpPr>
          <p:spPr>
            <a:xfrm flipV="1">
              <a:off x="6248400" y="-1143000"/>
              <a:ext cx="914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Down Arrow 87"/>
            <p:cNvSpPr/>
            <p:nvPr/>
          </p:nvSpPr>
          <p:spPr>
            <a:xfrm flipV="1">
              <a:off x="3429000" y="-1143000"/>
              <a:ext cx="914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own Arrow 88"/>
            <p:cNvSpPr/>
            <p:nvPr/>
          </p:nvSpPr>
          <p:spPr>
            <a:xfrm flipV="1">
              <a:off x="4876800" y="-1143000"/>
              <a:ext cx="914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60"/>
          <p:cNvGrpSpPr/>
          <p:nvPr/>
        </p:nvGrpSpPr>
        <p:grpSpPr>
          <a:xfrm flipV="1">
            <a:off x="3924300" y="1295400"/>
            <a:ext cx="3771900" cy="838200"/>
            <a:chOff x="3924300" y="1295400"/>
            <a:chExt cx="3771900" cy="838200"/>
          </a:xfrm>
        </p:grpSpPr>
        <p:sp>
          <p:nvSpPr>
            <p:cNvPr id="56" name="Down Arrow 55"/>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p:cNvSpPr txBox="1"/>
          <p:nvPr/>
        </p:nvSpPr>
        <p:spPr>
          <a:xfrm>
            <a:off x="304800" y="5845314"/>
            <a:ext cx="7972439" cy="707886"/>
          </a:xfrm>
          <a:prstGeom prst="rect">
            <a:avLst/>
          </a:prstGeom>
          <a:noFill/>
        </p:spPr>
        <p:txBody>
          <a:bodyPr wrap="none" rtlCol="0">
            <a:spAutoFit/>
          </a:bodyPr>
          <a:lstStyle/>
          <a:p>
            <a:r>
              <a:rPr lang="en-US" sz="4000" b="1" dirty="0" smtClean="0">
                <a:ln w="12700">
                  <a:solidFill>
                    <a:schemeClr val="tx1"/>
                  </a:solidFill>
                  <a:prstDash val="solid"/>
                </a:ln>
                <a:solidFill>
                  <a:schemeClr val="tx1">
                    <a:lumMod val="75000"/>
                    <a:lumOff val="25000"/>
                  </a:schemeClr>
                </a:solidFill>
                <a:effectLst>
                  <a:outerShdw blurRad="41275" dist="20320" dir="1800000" algn="tl" rotWithShape="0">
                    <a:srgbClr val="000000">
                      <a:alpha val="40000"/>
                    </a:srgbClr>
                  </a:outerShdw>
                </a:effectLst>
              </a:rPr>
              <a:t>Customer Relationship Management</a:t>
            </a:r>
            <a:endParaRPr lang="en-US" sz="4000" b="1" dirty="0">
              <a:ln w="12700">
                <a:solidFill>
                  <a:schemeClr val="tx1"/>
                </a:solid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grpSp>
        <p:nvGrpSpPr>
          <p:cNvPr id="3" name="Group 61"/>
          <p:cNvGrpSpPr/>
          <p:nvPr/>
        </p:nvGrpSpPr>
        <p:grpSpPr>
          <a:xfrm>
            <a:off x="685800" y="304800"/>
            <a:ext cx="6705600" cy="838200"/>
            <a:chOff x="990600" y="1295400"/>
            <a:chExt cx="6705600" cy="838200"/>
          </a:xfrm>
        </p:grpSpPr>
        <p:sp>
          <p:nvSpPr>
            <p:cNvPr id="63" name="Down Arrow 62"/>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own Arrow 64"/>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67"/>
          <p:cNvGrpSpPr/>
          <p:nvPr/>
        </p:nvGrpSpPr>
        <p:grpSpPr>
          <a:xfrm flipV="1">
            <a:off x="990600" y="4800600"/>
            <a:ext cx="6705600" cy="838200"/>
            <a:chOff x="990600" y="1295400"/>
            <a:chExt cx="6705600" cy="838200"/>
          </a:xfrm>
        </p:grpSpPr>
        <p:sp>
          <p:nvSpPr>
            <p:cNvPr id="69" name="Down Arrow 68"/>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own Arrow 70"/>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own Arrow 71"/>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Down Arrow 72"/>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73"/>
          <p:cNvGrpSpPr/>
          <p:nvPr/>
        </p:nvGrpSpPr>
        <p:grpSpPr>
          <a:xfrm flipV="1">
            <a:off x="685800" y="5791200"/>
            <a:ext cx="6705600" cy="838200"/>
            <a:chOff x="990600" y="1295400"/>
            <a:chExt cx="6705600" cy="838200"/>
          </a:xfrm>
        </p:grpSpPr>
        <p:sp>
          <p:nvSpPr>
            <p:cNvPr id="75" name="Down Arrow 74"/>
            <p:cNvSpPr/>
            <p:nvPr/>
          </p:nvSpPr>
          <p:spPr>
            <a:xfrm>
              <a:off x="9906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Down Arrow 75"/>
            <p:cNvSpPr/>
            <p:nvPr/>
          </p:nvSpPr>
          <p:spPr>
            <a:xfrm>
              <a:off x="24574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own Arrow 76"/>
            <p:cNvSpPr/>
            <p:nvPr/>
          </p:nvSpPr>
          <p:spPr>
            <a:xfrm>
              <a:off x="39243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p:cNvSpPr/>
            <p:nvPr/>
          </p:nvSpPr>
          <p:spPr>
            <a:xfrm>
              <a:off x="539115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own Arrow 78"/>
            <p:cNvSpPr/>
            <p:nvPr/>
          </p:nvSpPr>
          <p:spPr>
            <a:xfrm>
              <a:off x="6858000" y="1295400"/>
              <a:ext cx="838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hevron 4"/>
          <p:cNvSpPr/>
          <p:nvPr/>
        </p:nvSpPr>
        <p:spPr>
          <a:xfrm>
            <a:off x="7166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Inbound</a:t>
            </a:r>
          </a:p>
          <a:p>
            <a:pPr algn="ctr"/>
            <a:r>
              <a:rPr lang="en-US" sz="3200" dirty="0" smtClean="0">
                <a:solidFill>
                  <a:schemeClr val="tx1"/>
                </a:solidFill>
              </a:rPr>
              <a:t>Logistics</a:t>
            </a:r>
            <a:endParaRPr lang="en-US" sz="3200" dirty="0">
              <a:solidFill>
                <a:schemeClr val="tx1"/>
              </a:solidFill>
            </a:endParaRPr>
          </a:p>
        </p:txBody>
      </p:sp>
      <p:sp>
        <p:nvSpPr>
          <p:cNvPr id="6" name="Chevron 5"/>
          <p:cNvSpPr/>
          <p:nvPr/>
        </p:nvSpPr>
        <p:spPr>
          <a:xfrm>
            <a:off x="21835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Operations</a:t>
            </a:r>
            <a:endParaRPr lang="en-US" sz="3200" dirty="0">
              <a:solidFill>
                <a:schemeClr val="tx1"/>
              </a:solidFill>
            </a:endParaRPr>
          </a:p>
        </p:txBody>
      </p:sp>
      <p:sp>
        <p:nvSpPr>
          <p:cNvPr id="7" name="Chevron 6"/>
          <p:cNvSpPr/>
          <p:nvPr/>
        </p:nvSpPr>
        <p:spPr>
          <a:xfrm>
            <a:off x="36503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Outbound</a:t>
            </a:r>
          </a:p>
          <a:p>
            <a:pPr algn="ctr"/>
            <a:r>
              <a:rPr lang="en-US" sz="3200" dirty="0" smtClean="0">
                <a:solidFill>
                  <a:schemeClr val="tx1"/>
                </a:solidFill>
              </a:rPr>
              <a:t>Logistics</a:t>
            </a:r>
            <a:endParaRPr lang="en-US" sz="3200" dirty="0">
              <a:solidFill>
                <a:schemeClr val="tx1"/>
              </a:solidFill>
            </a:endParaRPr>
          </a:p>
        </p:txBody>
      </p:sp>
      <p:sp>
        <p:nvSpPr>
          <p:cNvPr id="8" name="Chevron 7"/>
          <p:cNvSpPr/>
          <p:nvPr/>
        </p:nvSpPr>
        <p:spPr>
          <a:xfrm>
            <a:off x="51172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Marketing</a:t>
            </a:r>
          </a:p>
          <a:p>
            <a:pPr algn="ctr"/>
            <a:r>
              <a:rPr lang="en-US" sz="3200" dirty="0" smtClean="0">
                <a:solidFill>
                  <a:schemeClr val="tx1"/>
                </a:solidFill>
              </a:rPr>
              <a:t>&amp; Sales</a:t>
            </a:r>
            <a:endParaRPr lang="en-US" sz="3200" dirty="0">
              <a:solidFill>
                <a:schemeClr val="tx1"/>
              </a:solidFill>
            </a:endParaRPr>
          </a:p>
        </p:txBody>
      </p:sp>
      <p:sp>
        <p:nvSpPr>
          <p:cNvPr id="9" name="Chevron 8"/>
          <p:cNvSpPr/>
          <p:nvPr/>
        </p:nvSpPr>
        <p:spPr>
          <a:xfrm>
            <a:off x="65840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Service</a:t>
            </a:r>
            <a:endParaRPr lang="en-US" sz="3200" dirty="0">
              <a:solidFill>
                <a:schemeClr val="tx1"/>
              </a:solidFill>
            </a:endParaRPr>
          </a:p>
        </p:txBody>
      </p:sp>
      <p:grpSp>
        <p:nvGrpSpPr>
          <p:cNvPr id="12" name="Group 50"/>
          <p:cNvGrpSpPr/>
          <p:nvPr/>
        </p:nvGrpSpPr>
        <p:grpSpPr>
          <a:xfrm>
            <a:off x="371553" y="1219200"/>
            <a:ext cx="7796150" cy="990600"/>
            <a:chOff x="371553" y="1219200"/>
            <a:chExt cx="7796150" cy="990600"/>
          </a:xfrm>
        </p:grpSpPr>
        <p:grpSp>
          <p:nvGrpSpPr>
            <p:cNvPr id="13" name="Group 37"/>
            <p:cNvGrpSpPr/>
            <p:nvPr/>
          </p:nvGrpSpPr>
          <p:grpSpPr>
            <a:xfrm flipH="1">
              <a:off x="371553" y="1219200"/>
              <a:ext cx="7796150" cy="990600"/>
              <a:chOff x="-140525" y="4724400"/>
              <a:chExt cx="7796150" cy="990600"/>
            </a:xfrm>
          </p:grpSpPr>
          <p:sp>
            <p:nvSpPr>
              <p:cNvPr id="39" name="Flowchart: Data 38"/>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ata 39"/>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ata 40"/>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Data 41"/>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ata 42"/>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ata 43"/>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990600" y="1396425"/>
              <a:ext cx="6625532" cy="584775"/>
            </a:xfrm>
            <a:prstGeom prst="rect">
              <a:avLst/>
            </a:prstGeom>
            <a:noFill/>
          </p:spPr>
          <p:txBody>
            <a:bodyPr wrap="none" rtlCol="0">
              <a:spAutoFit/>
            </a:bodyPr>
            <a:lstStyle/>
            <a:p>
              <a:r>
                <a:rPr lang="en-US" sz="3200" dirty="0" smtClean="0"/>
                <a:t>Technology  and Product Development</a:t>
              </a:r>
              <a:endParaRPr lang="en-US" sz="3200" dirty="0"/>
            </a:p>
          </p:txBody>
        </p:sp>
      </p:grpSp>
      <p:grpSp>
        <p:nvGrpSpPr>
          <p:cNvPr id="14" name="Group 49"/>
          <p:cNvGrpSpPr/>
          <p:nvPr/>
        </p:nvGrpSpPr>
        <p:grpSpPr>
          <a:xfrm>
            <a:off x="26178" y="228600"/>
            <a:ext cx="7796150" cy="990600"/>
            <a:chOff x="26178" y="228600"/>
            <a:chExt cx="7796150" cy="990600"/>
          </a:xfrm>
        </p:grpSpPr>
        <p:grpSp>
          <p:nvGrpSpPr>
            <p:cNvPr id="15" name="Group 30"/>
            <p:cNvGrpSpPr/>
            <p:nvPr/>
          </p:nvGrpSpPr>
          <p:grpSpPr>
            <a:xfrm flipH="1">
              <a:off x="26178" y="228600"/>
              <a:ext cx="7796150" cy="990600"/>
              <a:chOff x="-140525" y="4724400"/>
              <a:chExt cx="7796150" cy="990600"/>
            </a:xfrm>
          </p:grpSpPr>
          <p:sp>
            <p:nvSpPr>
              <p:cNvPr id="32" name="Flowchart: Data 31"/>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Data 33"/>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ata 34"/>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ata 35"/>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Data 36"/>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a:off x="2590800" y="457200"/>
              <a:ext cx="3328155" cy="584775"/>
            </a:xfrm>
            <a:prstGeom prst="rect">
              <a:avLst/>
            </a:prstGeom>
            <a:noFill/>
          </p:spPr>
          <p:txBody>
            <a:bodyPr wrap="none" rtlCol="0">
              <a:spAutoFit/>
            </a:bodyPr>
            <a:lstStyle/>
            <a:p>
              <a:r>
                <a:rPr lang="en-US" sz="3200" dirty="0" smtClean="0"/>
                <a:t>Firm Infrastructure</a:t>
              </a:r>
              <a:endParaRPr lang="en-US" sz="3200" dirty="0"/>
            </a:p>
          </p:txBody>
        </p:sp>
      </p:grpSp>
      <p:grpSp>
        <p:nvGrpSpPr>
          <p:cNvPr id="16" name="Group 51"/>
          <p:cNvGrpSpPr/>
          <p:nvPr/>
        </p:nvGrpSpPr>
        <p:grpSpPr>
          <a:xfrm>
            <a:off x="366603" y="4724400"/>
            <a:ext cx="7796150" cy="990600"/>
            <a:chOff x="366603" y="4724400"/>
            <a:chExt cx="7796150" cy="990600"/>
          </a:xfrm>
        </p:grpSpPr>
        <p:grpSp>
          <p:nvGrpSpPr>
            <p:cNvPr id="23" name="Group 22"/>
            <p:cNvGrpSpPr/>
            <p:nvPr/>
          </p:nvGrpSpPr>
          <p:grpSpPr>
            <a:xfrm>
              <a:off x="366603" y="4724400"/>
              <a:ext cx="7796150" cy="990600"/>
              <a:chOff x="-140525" y="4724400"/>
              <a:chExt cx="7796150" cy="990600"/>
            </a:xfrm>
          </p:grpSpPr>
          <p:sp>
            <p:nvSpPr>
              <p:cNvPr id="17" name="Flowchart: Data 16"/>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8"/>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9"/>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20"/>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ata 21"/>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grpSp>
      <p:grpSp>
        <p:nvGrpSpPr>
          <p:cNvPr id="24" name="Group 52"/>
          <p:cNvGrpSpPr/>
          <p:nvPr/>
        </p:nvGrpSpPr>
        <p:grpSpPr>
          <a:xfrm>
            <a:off x="26178" y="5715000"/>
            <a:ext cx="7796150" cy="990600"/>
            <a:chOff x="26178" y="5715000"/>
            <a:chExt cx="7796150" cy="990600"/>
          </a:xfrm>
        </p:grpSpPr>
        <p:grpSp>
          <p:nvGrpSpPr>
            <p:cNvPr id="31" name="Group 23"/>
            <p:cNvGrpSpPr/>
            <p:nvPr/>
          </p:nvGrpSpPr>
          <p:grpSpPr>
            <a:xfrm>
              <a:off x="26178" y="5715000"/>
              <a:ext cx="7796150" cy="990600"/>
              <a:chOff x="-140525" y="4724400"/>
              <a:chExt cx="7796150" cy="990600"/>
            </a:xfrm>
          </p:grpSpPr>
          <p:sp>
            <p:nvSpPr>
              <p:cNvPr id="25" name="Flowchart: Data 24"/>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ata 25"/>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Data 26"/>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ata 27"/>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12573" y="5943600"/>
              <a:ext cx="3178627" cy="584775"/>
            </a:xfrm>
            <a:prstGeom prst="rect">
              <a:avLst/>
            </a:prstGeom>
            <a:noFill/>
          </p:spPr>
          <p:txBody>
            <a:bodyPr wrap="none" rtlCol="0">
              <a:spAutoFit/>
            </a:bodyPr>
            <a:lstStyle/>
            <a:p>
              <a:r>
                <a:rPr lang="en-US" sz="3200" dirty="0" smtClean="0"/>
                <a:t>Human Resources</a:t>
              </a:r>
              <a:endParaRPr lang="en-US" sz="3200" dirty="0"/>
            </a:p>
          </p:txBody>
        </p:sp>
      </p:grpSp>
      <p:sp>
        <p:nvSpPr>
          <p:cNvPr id="10" name="Chevron 9"/>
          <p:cNvSpPr/>
          <p:nvPr/>
        </p:nvSpPr>
        <p:spPr>
          <a:xfrm>
            <a:off x="7467600" y="228600"/>
            <a:ext cx="1828800" cy="6477000"/>
          </a:xfrm>
          <a:prstGeom prst="chevron">
            <a:avLst>
              <a:gd name="adj" fmla="val 55512"/>
            </a:avLst>
          </a:prstGeom>
          <a:solidFill>
            <a:srgbClr val="006600"/>
          </a:soli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b="1" dirty="0" smtClean="0">
                <a:solidFill>
                  <a:schemeClr val="bg1"/>
                </a:solidFill>
              </a:rPr>
              <a:t>Profit</a:t>
            </a:r>
          </a:p>
          <a:p>
            <a:pPr algn="ctr"/>
            <a:endParaRPr lang="en-US" sz="2000" b="1" dirty="0" smtClean="0">
              <a:solidFill>
                <a:schemeClr val="bg1"/>
              </a:solidFill>
            </a:endParaRPr>
          </a:p>
          <a:p>
            <a:pPr algn="ctr"/>
            <a:endParaRPr lang="en-US" sz="2000" b="1" dirty="0">
              <a:solidFill>
                <a:schemeClr val="bg1"/>
              </a:solidFill>
            </a:endParaRPr>
          </a:p>
        </p:txBody>
      </p:sp>
      <p:sp>
        <p:nvSpPr>
          <p:cNvPr id="84" name="TextBox 83"/>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sp>
        <p:nvSpPr>
          <p:cNvPr id="74" name="Slide Number Placeholder 7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20</a:t>
            </a:fld>
            <a:endParaRPr lang="en-US"/>
          </a:p>
        </p:txBody>
      </p:sp>
      <p:sp>
        <p:nvSpPr>
          <p:cNvPr id="38" name="TextBox 37"/>
          <p:cNvSpPr txBox="1"/>
          <p:nvPr/>
        </p:nvSpPr>
        <p:spPr>
          <a:xfrm>
            <a:off x="-19496" y="1989493"/>
            <a:ext cx="1391096" cy="2031325"/>
          </a:xfrm>
          <a:prstGeom prst="rect">
            <a:avLst/>
          </a:prstGeom>
          <a:noFill/>
        </p:spPr>
        <p:txBody>
          <a:bodyPr wrap="square" rtlCol="0">
            <a:spAutoFit/>
          </a:bodyPr>
          <a:lstStyle/>
          <a:p>
            <a:r>
              <a:rPr lang="en-US" dirty="0" smtClean="0">
                <a:solidFill>
                  <a:srgbClr val="FF0000"/>
                </a:solidFill>
              </a:rPr>
              <a:t>In the Supply Chain Model  what is considered</a:t>
            </a:r>
          </a:p>
          <a:p>
            <a:r>
              <a:rPr lang="en-US" dirty="0" smtClean="0">
                <a:solidFill>
                  <a:srgbClr val="FF0000"/>
                </a:solidFill>
              </a:rPr>
              <a:t>CRM?</a:t>
            </a:r>
            <a:endParaRPr lang="en-US" dirty="0">
              <a:solidFill>
                <a:srgbClr val="FF0000"/>
              </a:solidFill>
            </a:endParaRPr>
          </a:p>
        </p:txBody>
      </p:sp>
    </p:spTree>
    <p:extLst>
      <p:ext uri="{BB962C8B-B14F-4D97-AF65-F5344CB8AC3E}">
        <p14:creationId xmlns:p14="http://schemas.microsoft.com/office/powerpoint/2010/main" val="240917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2000"/>
                                        <p:tgtEl>
                                          <p:spTgt spid="4"/>
                                        </p:tgtEl>
                                      </p:cBhvr>
                                    </p:animEffect>
                                    <p:set>
                                      <p:cBhvr>
                                        <p:cTn id="13" dur="1" fill="hold">
                                          <p:stCondLst>
                                            <p:cond delay="1999"/>
                                          </p:stCondLst>
                                        </p:cTn>
                                        <p:tgtEl>
                                          <p:spTgt spid="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16"/>
                                        </p:tgtEl>
                                      </p:cBhvr>
                                    </p:animEffect>
                                    <p:set>
                                      <p:cBhvr>
                                        <p:cTn id="16" dur="1" fill="hold">
                                          <p:stCondLst>
                                            <p:cond delay="1999"/>
                                          </p:stCondLst>
                                        </p:cTn>
                                        <p:tgtEl>
                                          <p:spTgt spid="1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84"/>
                                        </p:tgtEl>
                                      </p:cBhvr>
                                    </p:animEffect>
                                    <p:set>
                                      <p:cBhvr>
                                        <p:cTn id="19" dur="1" fill="hold">
                                          <p:stCondLst>
                                            <p:cond delay="1999"/>
                                          </p:stCondLst>
                                        </p:cTn>
                                        <p:tgtEl>
                                          <p:spTgt spid="8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000"/>
                                        <p:tgtEl>
                                          <p:spTgt spid="5"/>
                                        </p:tgtEl>
                                      </p:cBhvr>
                                    </p:animEffect>
                                    <p:set>
                                      <p:cBhvr>
                                        <p:cTn id="22" dur="1" fill="hold">
                                          <p:stCondLst>
                                            <p:cond delay="1999"/>
                                          </p:stCondLst>
                                        </p:cTn>
                                        <p:tgtEl>
                                          <p:spTgt spid="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2000"/>
                                        <p:tgtEl>
                                          <p:spTgt spid="6"/>
                                        </p:tgtEl>
                                      </p:cBhvr>
                                    </p:animEffect>
                                    <p:set>
                                      <p:cBhvr>
                                        <p:cTn id="25" dur="1" fill="hold">
                                          <p:stCondLst>
                                            <p:cond delay="1999"/>
                                          </p:stCondLst>
                                        </p:cTn>
                                        <p:tgtEl>
                                          <p:spTgt spid="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12"/>
                                        </p:tgtEl>
                                      </p:cBhvr>
                                    </p:animEffect>
                                    <p:set>
                                      <p:cBhvr>
                                        <p:cTn id="28" dur="1" fill="hold">
                                          <p:stCondLst>
                                            <p:cond delay="1999"/>
                                          </p:stCondLst>
                                        </p:cTn>
                                        <p:tgtEl>
                                          <p:spTgt spid="1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2000"/>
                                        <p:tgtEl>
                                          <p:spTgt spid="10"/>
                                        </p:tgtEl>
                                      </p:cBhvr>
                                    </p:animEffect>
                                    <p:set>
                                      <p:cBhvr>
                                        <p:cTn id="31" dur="1" fill="hold">
                                          <p:stCondLst>
                                            <p:cond delay="1999"/>
                                          </p:stCondLst>
                                        </p:cTn>
                                        <p:tgtEl>
                                          <p:spTgt spid="1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11"/>
                                        </p:tgtEl>
                                      </p:cBhvr>
                                    </p:animEffect>
                                    <p:set>
                                      <p:cBhvr>
                                        <p:cTn id="34" dur="1" fill="hold">
                                          <p:stCondLst>
                                            <p:cond delay="1999"/>
                                          </p:stCondLst>
                                        </p:cTn>
                                        <p:tgtEl>
                                          <p:spTgt spid="1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2000"/>
                                        <p:tgtEl>
                                          <p:spTgt spid="24"/>
                                        </p:tgtEl>
                                      </p:cBhvr>
                                    </p:animEffect>
                                    <p:set>
                                      <p:cBhvr>
                                        <p:cTn id="37" dur="1" fill="hold">
                                          <p:stCondLst>
                                            <p:cond delay="1999"/>
                                          </p:stCondLst>
                                        </p:cTn>
                                        <p:tgtEl>
                                          <p:spTgt spid="2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11267"/>
                                        </p:tgtEl>
                                        <p:attrNameLst>
                                          <p:attrName>style.visibility</p:attrName>
                                        </p:attrNameLst>
                                      </p:cBhvr>
                                      <p:to>
                                        <p:strVal val="visible"/>
                                      </p:to>
                                    </p:set>
                                    <p:animEffect transition="in" filter="fade">
                                      <p:cBhvr>
                                        <p:cTn id="40" dur="2000"/>
                                        <p:tgtEl>
                                          <p:spTgt spid="11267"/>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84"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5562600" y="1254962"/>
            <a:ext cx="3505200" cy="6365038"/>
          </a:xfrm>
          <a:prstGeom prst="rect">
            <a:avLst/>
          </a:prstGeom>
          <a:noFill/>
          <a:ln w="9525">
            <a:noFill/>
            <a:miter lim="800000"/>
            <a:headEnd/>
            <a:tailEnd/>
          </a:ln>
          <a:effectLst/>
        </p:spPr>
      </p:pic>
      <p:sp>
        <p:nvSpPr>
          <p:cNvPr id="3" name="Content Placeholder 2"/>
          <p:cNvSpPr>
            <a:spLocks noGrp="1"/>
          </p:cNvSpPr>
          <p:nvPr>
            <p:ph idx="1"/>
          </p:nvPr>
        </p:nvSpPr>
        <p:spPr>
          <a:xfrm>
            <a:off x="457200" y="1828800"/>
            <a:ext cx="7086600" cy="4525963"/>
          </a:xfrm>
        </p:spPr>
        <p:txBody>
          <a:bodyPr>
            <a:normAutofit/>
          </a:bodyPr>
          <a:lstStyle/>
          <a:p>
            <a:r>
              <a:rPr lang="en-US" dirty="0"/>
              <a:t>T</a:t>
            </a:r>
            <a:r>
              <a:rPr lang="en-US" dirty="0" smtClean="0"/>
              <a:t>o gain insight into the behavior of customers and the value of those customers. </a:t>
            </a:r>
          </a:p>
          <a:p>
            <a:r>
              <a:rPr lang="en-US" dirty="0" smtClean="0"/>
              <a:t>An effective CRM strategy will increase revenues by:</a:t>
            </a:r>
          </a:p>
          <a:p>
            <a:pPr lvl="1"/>
            <a:r>
              <a:rPr lang="en-US" dirty="0" smtClean="0"/>
              <a:t>providing services and products that are </a:t>
            </a:r>
            <a:br>
              <a:rPr lang="en-US" dirty="0" smtClean="0"/>
            </a:br>
            <a:r>
              <a:rPr lang="en-US" dirty="0" smtClean="0"/>
              <a:t>exactly what customers want</a:t>
            </a:r>
          </a:p>
          <a:p>
            <a:pPr lvl="1"/>
            <a:r>
              <a:rPr lang="en-US" dirty="0" smtClean="0"/>
              <a:t>Provide better customer service</a:t>
            </a:r>
          </a:p>
          <a:p>
            <a:pPr lvl="1"/>
            <a:r>
              <a:rPr lang="en-US" dirty="0" smtClean="0"/>
              <a:t>cross sell products more effectively</a:t>
            </a:r>
          </a:p>
          <a:p>
            <a:pPr lvl="1"/>
            <a:r>
              <a:rPr lang="en-US" dirty="0" smtClean="0"/>
              <a:t>help sales staff close deals faster</a:t>
            </a:r>
          </a:p>
          <a:p>
            <a:pPr lvl="1"/>
            <a:r>
              <a:rPr lang="en-US" dirty="0" smtClean="0"/>
              <a:t>retain existing customers and discover new ones</a:t>
            </a:r>
          </a:p>
        </p:txBody>
      </p:sp>
      <p:sp>
        <p:nvSpPr>
          <p:cNvPr id="5" name="Slide Number Placeholder 4"/>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21</a:t>
            </a:fld>
            <a:endParaRPr lang="en-US"/>
          </a:p>
        </p:txBody>
      </p:sp>
      <p:sp>
        <p:nvSpPr>
          <p:cNvPr id="2" name="Title 1"/>
          <p:cNvSpPr>
            <a:spLocks noGrp="1"/>
          </p:cNvSpPr>
          <p:nvPr>
            <p:ph type="title"/>
          </p:nvPr>
        </p:nvSpPr>
        <p:spPr>
          <a:solidFill>
            <a:schemeClr val="accent1"/>
          </a:solidFill>
        </p:spPr>
        <p:txBody>
          <a:bodyPr/>
          <a:lstStyle/>
          <a:p>
            <a:r>
              <a:rPr lang="en-US" b="1" dirty="0" smtClean="0">
                <a:solidFill>
                  <a:schemeClr val="bg2"/>
                </a:solidFill>
              </a:rPr>
              <a:t>What is the goal of CRM?</a:t>
            </a:r>
            <a:endParaRPr lang="en-US" dirty="0">
              <a:solidFill>
                <a:schemeClr val="bg2"/>
              </a:solidFill>
            </a:endParaRPr>
          </a:p>
        </p:txBody>
      </p:sp>
    </p:spTree>
    <p:extLst>
      <p:ext uri="{BB962C8B-B14F-4D97-AF65-F5344CB8AC3E}">
        <p14:creationId xmlns:p14="http://schemas.microsoft.com/office/powerpoint/2010/main" val="180283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evron 4"/>
          <p:cNvSpPr/>
          <p:nvPr/>
        </p:nvSpPr>
        <p:spPr>
          <a:xfrm>
            <a:off x="7166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Inbound</a:t>
            </a:r>
          </a:p>
          <a:p>
            <a:pPr algn="ctr"/>
            <a:r>
              <a:rPr lang="en-US" sz="3200" dirty="0" smtClean="0">
                <a:solidFill>
                  <a:schemeClr val="tx1"/>
                </a:solidFill>
              </a:rPr>
              <a:t>Logistics</a:t>
            </a:r>
            <a:endParaRPr lang="en-US" sz="3200" dirty="0">
              <a:solidFill>
                <a:schemeClr val="tx1"/>
              </a:solidFill>
            </a:endParaRPr>
          </a:p>
        </p:txBody>
      </p:sp>
      <p:sp>
        <p:nvSpPr>
          <p:cNvPr id="6" name="Chevron 5"/>
          <p:cNvSpPr/>
          <p:nvPr/>
        </p:nvSpPr>
        <p:spPr>
          <a:xfrm>
            <a:off x="21835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Operations</a:t>
            </a:r>
            <a:endParaRPr lang="en-US" sz="3200" dirty="0">
              <a:solidFill>
                <a:schemeClr val="tx1"/>
              </a:solidFill>
            </a:endParaRPr>
          </a:p>
        </p:txBody>
      </p:sp>
      <p:sp>
        <p:nvSpPr>
          <p:cNvPr id="7" name="Chevron 6"/>
          <p:cNvSpPr/>
          <p:nvPr/>
        </p:nvSpPr>
        <p:spPr>
          <a:xfrm>
            <a:off x="36503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Outbound</a:t>
            </a:r>
          </a:p>
          <a:p>
            <a:pPr algn="ctr"/>
            <a:r>
              <a:rPr lang="en-US" sz="3200" dirty="0" smtClean="0">
                <a:solidFill>
                  <a:schemeClr val="tx1"/>
                </a:solidFill>
              </a:rPr>
              <a:t>Logistics</a:t>
            </a:r>
            <a:endParaRPr lang="en-US" sz="3200" dirty="0">
              <a:solidFill>
                <a:schemeClr val="tx1"/>
              </a:solidFill>
            </a:endParaRPr>
          </a:p>
        </p:txBody>
      </p:sp>
      <p:sp>
        <p:nvSpPr>
          <p:cNvPr id="8" name="Chevron 7"/>
          <p:cNvSpPr/>
          <p:nvPr/>
        </p:nvSpPr>
        <p:spPr>
          <a:xfrm>
            <a:off x="511722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Marketing</a:t>
            </a:r>
          </a:p>
          <a:p>
            <a:pPr algn="ctr"/>
            <a:r>
              <a:rPr lang="en-US" sz="3200" dirty="0" smtClean="0">
                <a:solidFill>
                  <a:schemeClr val="tx1"/>
                </a:solidFill>
              </a:rPr>
              <a:t>&amp; Sales</a:t>
            </a:r>
            <a:endParaRPr lang="en-US" sz="3200" dirty="0">
              <a:solidFill>
                <a:schemeClr val="tx1"/>
              </a:solidFill>
            </a:endParaRPr>
          </a:p>
        </p:txBody>
      </p:sp>
      <p:sp>
        <p:nvSpPr>
          <p:cNvPr id="9" name="Chevron 8"/>
          <p:cNvSpPr/>
          <p:nvPr/>
        </p:nvSpPr>
        <p:spPr>
          <a:xfrm>
            <a:off x="6584078" y="2209800"/>
            <a:ext cx="1905000" cy="2514600"/>
          </a:xfrm>
          <a:prstGeom prst="chevron">
            <a:avLst>
              <a:gd name="adj" fmla="val 21368"/>
            </a:avLst>
          </a:prstGeom>
          <a:gradFill>
            <a:gsLst>
              <a:gs pos="0">
                <a:schemeClr val="accent3">
                  <a:shade val="51000"/>
                  <a:satMod val="130000"/>
                  <a:alpha val="51000"/>
                </a:schemeClr>
              </a:gs>
              <a:gs pos="80000">
                <a:schemeClr val="accent3">
                  <a:shade val="93000"/>
                  <a:satMod val="130000"/>
                </a:schemeClr>
              </a:gs>
              <a:gs pos="100000">
                <a:schemeClr val="accent3">
                  <a:shade val="94000"/>
                  <a:satMod val="135000"/>
                </a:schemeClr>
              </a:gs>
            </a:gsLst>
          </a:gra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dirty="0" smtClean="0">
                <a:solidFill>
                  <a:schemeClr val="tx1"/>
                </a:solidFill>
              </a:rPr>
              <a:t>Service</a:t>
            </a:r>
            <a:endParaRPr lang="en-US" sz="3200" dirty="0">
              <a:solidFill>
                <a:schemeClr val="tx1"/>
              </a:solidFill>
            </a:endParaRPr>
          </a:p>
        </p:txBody>
      </p:sp>
      <p:grpSp>
        <p:nvGrpSpPr>
          <p:cNvPr id="2" name="Group 50"/>
          <p:cNvGrpSpPr/>
          <p:nvPr/>
        </p:nvGrpSpPr>
        <p:grpSpPr>
          <a:xfrm>
            <a:off x="371553" y="1219200"/>
            <a:ext cx="7796150" cy="990600"/>
            <a:chOff x="371553" y="1219200"/>
            <a:chExt cx="7796150" cy="990600"/>
          </a:xfrm>
        </p:grpSpPr>
        <p:grpSp>
          <p:nvGrpSpPr>
            <p:cNvPr id="3" name="Group 37"/>
            <p:cNvGrpSpPr/>
            <p:nvPr/>
          </p:nvGrpSpPr>
          <p:grpSpPr>
            <a:xfrm flipH="1">
              <a:off x="371553" y="1219200"/>
              <a:ext cx="7796150" cy="990600"/>
              <a:chOff x="-140525" y="4724400"/>
              <a:chExt cx="7796150" cy="990600"/>
            </a:xfrm>
          </p:grpSpPr>
          <p:sp>
            <p:nvSpPr>
              <p:cNvPr id="39" name="Flowchart: Data 38"/>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ata 39"/>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ata 40"/>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Data 41"/>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ata 42"/>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ata 43"/>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990600" y="1396425"/>
              <a:ext cx="6625532" cy="584775"/>
            </a:xfrm>
            <a:prstGeom prst="rect">
              <a:avLst/>
            </a:prstGeom>
            <a:noFill/>
          </p:spPr>
          <p:txBody>
            <a:bodyPr wrap="none" rtlCol="0">
              <a:spAutoFit/>
            </a:bodyPr>
            <a:lstStyle/>
            <a:p>
              <a:r>
                <a:rPr lang="en-US" sz="3200" dirty="0" smtClean="0"/>
                <a:t>Technology  and Product Development</a:t>
              </a:r>
              <a:endParaRPr lang="en-US" sz="3200" dirty="0"/>
            </a:p>
          </p:txBody>
        </p:sp>
      </p:grpSp>
      <p:grpSp>
        <p:nvGrpSpPr>
          <p:cNvPr id="4" name="Group 49"/>
          <p:cNvGrpSpPr/>
          <p:nvPr/>
        </p:nvGrpSpPr>
        <p:grpSpPr>
          <a:xfrm>
            <a:off x="26178" y="228600"/>
            <a:ext cx="7796150" cy="990600"/>
            <a:chOff x="26178" y="228600"/>
            <a:chExt cx="7796150" cy="990600"/>
          </a:xfrm>
        </p:grpSpPr>
        <p:grpSp>
          <p:nvGrpSpPr>
            <p:cNvPr id="11" name="Group 30"/>
            <p:cNvGrpSpPr/>
            <p:nvPr/>
          </p:nvGrpSpPr>
          <p:grpSpPr>
            <a:xfrm flipH="1">
              <a:off x="26178" y="228600"/>
              <a:ext cx="7796150" cy="990600"/>
              <a:chOff x="-140525" y="4724400"/>
              <a:chExt cx="7796150" cy="990600"/>
            </a:xfrm>
          </p:grpSpPr>
          <p:sp>
            <p:nvSpPr>
              <p:cNvPr id="32" name="Flowchart: Data 31"/>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Data 33"/>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ata 34"/>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ata 35"/>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Data 36"/>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a:off x="2590800" y="457200"/>
              <a:ext cx="3328155" cy="584775"/>
            </a:xfrm>
            <a:prstGeom prst="rect">
              <a:avLst/>
            </a:prstGeom>
            <a:noFill/>
          </p:spPr>
          <p:txBody>
            <a:bodyPr wrap="none" rtlCol="0">
              <a:spAutoFit/>
            </a:bodyPr>
            <a:lstStyle/>
            <a:p>
              <a:r>
                <a:rPr lang="en-US" sz="3200" dirty="0" smtClean="0"/>
                <a:t>Firm Infrastructure</a:t>
              </a:r>
              <a:endParaRPr lang="en-US" sz="3200" dirty="0"/>
            </a:p>
          </p:txBody>
        </p:sp>
      </p:grpSp>
      <p:grpSp>
        <p:nvGrpSpPr>
          <p:cNvPr id="12" name="Group 51"/>
          <p:cNvGrpSpPr/>
          <p:nvPr/>
        </p:nvGrpSpPr>
        <p:grpSpPr>
          <a:xfrm>
            <a:off x="366603" y="4724400"/>
            <a:ext cx="7796150" cy="990600"/>
            <a:chOff x="366603" y="4724400"/>
            <a:chExt cx="7796150" cy="990600"/>
          </a:xfrm>
        </p:grpSpPr>
        <p:grpSp>
          <p:nvGrpSpPr>
            <p:cNvPr id="13" name="Group 22"/>
            <p:cNvGrpSpPr/>
            <p:nvPr/>
          </p:nvGrpSpPr>
          <p:grpSpPr>
            <a:xfrm>
              <a:off x="366603" y="4724400"/>
              <a:ext cx="7796150" cy="990600"/>
              <a:chOff x="-140525" y="4724400"/>
              <a:chExt cx="7796150" cy="990600"/>
            </a:xfrm>
          </p:grpSpPr>
          <p:sp>
            <p:nvSpPr>
              <p:cNvPr id="17" name="Flowchart: Data 16"/>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8"/>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9"/>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20"/>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ata 21"/>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3124600" y="4953000"/>
              <a:ext cx="2361800" cy="584775"/>
            </a:xfrm>
            <a:prstGeom prst="rect">
              <a:avLst/>
            </a:prstGeom>
            <a:noFill/>
          </p:spPr>
          <p:txBody>
            <a:bodyPr wrap="none" rtlCol="0">
              <a:spAutoFit/>
            </a:bodyPr>
            <a:lstStyle/>
            <a:p>
              <a:r>
                <a:rPr lang="en-US" sz="3200" dirty="0" smtClean="0"/>
                <a:t>Procurement</a:t>
              </a:r>
              <a:endParaRPr lang="en-US" sz="3200" dirty="0"/>
            </a:p>
          </p:txBody>
        </p:sp>
      </p:grpSp>
      <p:grpSp>
        <p:nvGrpSpPr>
          <p:cNvPr id="14" name="Group 52"/>
          <p:cNvGrpSpPr/>
          <p:nvPr/>
        </p:nvGrpSpPr>
        <p:grpSpPr>
          <a:xfrm>
            <a:off x="26178" y="5715000"/>
            <a:ext cx="7796150" cy="990600"/>
            <a:chOff x="26178" y="5715000"/>
            <a:chExt cx="7796150" cy="990600"/>
          </a:xfrm>
        </p:grpSpPr>
        <p:grpSp>
          <p:nvGrpSpPr>
            <p:cNvPr id="15" name="Group 23"/>
            <p:cNvGrpSpPr/>
            <p:nvPr/>
          </p:nvGrpSpPr>
          <p:grpSpPr>
            <a:xfrm>
              <a:off x="26178" y="5715000"/>
              <a:ext cx="7796150" cy="990600"/>
              <a:chOff x="-140525" y="4724400"/>
              <a:chExt cx="7796150" cy="990600"/>
            </a:xfrm>
          </p:grpSpPr>
          <p:sp>
            <p:nvSpPr>
              <p:cNvPr id="25" name="Flowchart: Data 24"/>
              <p:cNvSpPr/>
              <p:nvPr/>
            </p:nvSpPr>
            <p:spPr>
              <a:xfrm>
                <a:off x="-1405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ata 25"/>
              <p:cNvSpPr/>
              <p:nvPr/>
            </p:nvSpPr>
            <p:spPr>
              <a:xfrm>
                <a:off x="10763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Data 26"/>
              <p:cNvSpPr/>
              <p:nvPr/>
            </p:nvSpPr>
            <p:spPr>
              <a:xfrm>
                <a:off x="229312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ata 27"/>
              <p:cNvSpPr/>
              <p:nvPr/>
            </p:nvSpPr>
            <p:spPr>
              <a:xfrm>
                <a:off x="350995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a:off x="4726775"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a:off x="5943600" y="4724400"/>
                <a:ext cx="1712025" cy="990600"/>
              </a:xfrm>
              <a:prstGeom prst="flowChartInputOutpu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12573" y="5943600"/>
              <a:ext cx="3178627" cy="584775"/>
            </a:xfrm>
            <a:prstGeom prst="rect">
              <a:avLst/>
            </a:prstGeom>
            <a:noFill/>
          </p:spPr>
          <p:txBody>
            <a:bodyPr wrap="none" rtlCol="0">
              <a:spAutoFit/>
            </a:bodyPr>
            <a:lstStyle/>
            <a:p>
              <a:r>
                <a:rPr lang="en-US" sz="3200" dirty="0" smtClean="0"/>
                <a:t>Human Resources</a:t>
              </a:r>
              <a:endParaRPr lang="en-US" sz="3200" dirty="0"/>
            </a:p>
          </p:txBody>
        </p:sp>
      </p:grpSp>
      <p:sp>
        <p:nvSpPr>
          <p:cNvPr id="10" name="Chevron 9"/>
          <p:cNvSpPr/>
          <p:nvPr/>
        </p:nvSpPr>
        <p:spPr>
          <a:xfrm>
            <a:off x="7467600" y="228600"/>
            <a:ext cx="1828800" cy="6477000"/>
          </a:xfrm>
          <a:prstGeom prst="chevron">
            <a:avLst>
              <a:gd name="adj" fmla="val 55512"/>
            </a:avLst>
          </a:prstGeom>
          <a:solidFill>
            <a:srgbClr val="006600"/>
          </a:solidFill>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3200" b="1" dirty="0" smtClean="0">
                <a:solidFill>
                  <a:schemeClr val="bg1"/>
                </a:solidFill>
              </a:rPr>
              <a:t>Profit</a:t>
            </a:r>
          </a:p>
          <a:p>
            <a:pPr algn="ctr"/>
            <a:endParaRPr lang="en-US" sz="2000" b="1" dirty="0" smtClean="0">
              <a:solidFill>
                <a:schemeClr val="bg1"/>
              </a:solidFill>
            </a:endParaRPr>
          </a:p>
          <a:p>
            <a:pPr algn="ctr"/>
            <a:endParaRPr lang="en-US" sz="2000" b="1" dirty="0">
              <a:solidFill>
                <a:schemeClr val="bg1"/>
              </a:solidFill>
            </a:endParaRPr>
          </a:p>
        </p:txBody>
      </p:sp>
      <p:sp>
        <p:nvSpPr>
          <p:cNvPr id="58" name="Chevron 57"/>
          <p:cNvSpPr/>
          <p:nvPr/>
        </p:nvSpPr>
        <p:spPr>
          <a:xfrm>
            <a:off x="76200" y="228600"/>
            <a:ext cx="8458200" cy="6629400"/>
          </a:xfrm>
          <a:prstGeom prst="chevron">
            <a:avLst>
              <a:gd name="adj" fmla="val 15891"/>
            </a:avLst>
          </a:prstGeom>
          <a:gradFill flip="none" rotWithShape="1">
            <a:gsLst>
              <a:gs pos="0">
                <a:srgbClr val="99CC00">
                  <a:shade val="30000"/>
                  <a:satMod val="115000"/>
                  <a:alpha val="29000"/>
                </a:srgbClr>
              </a:gs>
              <a:gs pos="50000">
                <a:srgbClr val="99CC00">
                  <a:shade val="67500"/>
                  <a:satMod val="115000"/>
                </a:srgbClr>
              </a:gs>
              <a:gs pos="100000">
                <a:srgbClr val="99CC00">
                  <a:shade val="100000"/>
                  <a:satMod val="115000"/>
                </a:srgbClr>
              </a:gs>
            </a:gsLst>
            <a:lin ang="16200000" scaled="1"/>
            <a:tileRect/>
          </a:gradFill>
        </p:spPr>
        <p:style>
          <a:lnRef idx="0">
            <a:schemeClr val="accent6"/>
          </a:lnRef>
          <a:fillRef idx="3">
            <a:schemeClr val="accent6"/>
          </a:fillRef>
          <a:effectRef idx="3">
            <a:schemeClr val="accent6"/>
          </a:effectRef>
          <a:fontRef idx="minor">
            <a:schemeClr val="lt1"/>
          </a:fontRef>
        </p:style>
        <p:txBody>
          <a:bodyPr vert="horz" rtlCol="0" anchor="ctr"/>
          <a:lstStyle/>
          <a:p>
            <a:pPr algn="ctr"/>
            <a:r>
              <a:rPr lang="en-US" sz="3200" dirty="0" smtClean="0">
                <a:solidFill>
                  <a:schemeClr val="tx1"/>
                </a:solidFill>
              </a:rPr>
              <a:t>Enterprise Resource Planning</a:t>
            </a:r>
          </a:p>
          <a:p>
            <a:pPr algn="ctr"/>
            <a:r>
              <a:rPr lang="en-US" sz="3200" dirty="0" smtClean="0">
                <a:solidFill>
                  <a:schemeClr val="tx1"/>
                </a:solidFill>
              </a:rPr>
              <a:t>System</a:t>
            </a:r>
            <a:endParaRPr lang="en-US" sz="3200" dirty="0">
              <a:solidFill>
                <a:schemeClr val="tx1"/>
              </a:solidFill>
            </a:endParaRPr>
          </a:p>
        </p:txBody>
      </p:sp>
      <p:sp>
        <p:nvSpPr>
          <p:cNvPr id="49" name="Slide Number Placeholder 48"/>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22</a:t>
            </a:fld>
            <a:endParaRPr lang="en-US"/>
          </a:p>
        </p:txBody>
      </p:sp>
    </p:spTree>
    <p:extLst>
      <p:ext uri="{BB962C8B-B14F-4D97-AF65-F5344CB8AC3E}">
        <p14:creationId xmlns:p14="http://schemas.microsoft.com/office/powerpoint/2010/main" val="198118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000"/>
                                        <p:tgtEl>
                                          <p:spTgt spid="58"/>
                                        </p:tgtEl>
                                      </p:cBhvr>
                                    </p:animEffect>
                                    <p:set>
                                      <p:cBhvr>
                                        <p:cTn id="12" dur="1" fill="hold">
                                          <p:stCondLst>
                                            <p:cond delay="19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6200"/>
            <a:ext cx="7772400" cy="1219200"/>
          </a:xfrm>
          <a:solidFill>
            <a:schemeClr val="accent1"/>
          </a:solidFill>
        </p:spPr>
        <p:txBody>
          <a:bodyPr>
            <a:normAutofit/>
          </a:bodyPr>
          <a:lstStyle/>
          <a:p>
            <a:pPr lvl="0"/>
            <a:r>
              <a:rPr lang="en-US" dirty="0" smtClean="0">
                <a:solidFill>
                  <a:schemeClr val="bg1"/>
                </a:solidFill>
              </a:rPr>
              <a:t>Enterprise Resource Planning defined</a:t>
            </a:r>
            <a:endParaRPr lang="en-US" dirty="0">
              <a:solidFill>
                <a:schemeClr val="bg1"/>
              </a:solidFill>
            </a:endParaRPr>
          </a:p>
        </p:txBody>
      </p:sp>
      <p:sp>
        <p:nvSpPr>
          <p:cNvPr id="4" name="Subtitle 3"/>
          <p:cNvSpPr>
            <a:spLocks noGrp="1"/>
          </p:cNvSpPr>
          <p:nvPr>
            <p:ph type="subTitle" idx="1"/>
          </p:nvPr>
        </p:nvSpPr>
        <p:spPr>
          <a:xfrm>
            <a:off x="457200" y="1447800"/>
            <a:ext cx="8229600" cy="4343400"/>
          </a:xfrm>
        </p:spPr>
        <p:txBody>
          <a:bodyPr>
            <a:noAutofit/>
          </a:bodyPr>
          <a:lstStyle/>
          <a:p>
            <a:pPr marL="342900" indent="-342900" algn="l">
              <a:buFont typeface="Arial" panose="020B0604020202020204" pitchFamily="34" charset="0"/>
              <a:buChar char="•"/>
            </a:pPr>
            <a:r>
              <a:rPr lang="en-US" b="1" dirty="0" smtClean="0">
                <a:solidFill>
                  <a:schemeClr val="tx2"/>
                </a:solidFill>
              </a:rPr>
              <a:t>A business management system that integrates all facets of the business.</a:t>
            </a:r>
          </a:p>
          <a:p>
            <a:pPr marL="342900" indent="-342900" algn="l">
              <a:buFont typeface="Arial" panose="020B0604020202020204" pitchFamily="34" charset="0"/>
              <a:buChar char="•"/>
            </a:pPr>
            <a:r>
              <a:rPr lang="en-US" b="1" dirty="0" smtClean="0">
                <a:solidFill>
                  <a:schemeClr val="tx2"/>
                </a:solidFill>
              </a:rPr>
              <a:t>This includes:</a:t>
            </a:r>
          </a:p>
          <a:p>
            <a:pPr marL="800100" lvl="1" indent="-342900" algn="l">
              <a:buFont typeface="Arial" panose="020B0604020202020204" pitchFamily="34" charset="0"/>
              <a:buChar char="•"/>
            </a:pPr>
            <a:r>
              <a:rPr lang="en-US" b="1" dirty="0" smtClean="0">
                <a:solidFill>
                  <a:schemeClr val="tx2"/>
                </a:solidFill>
              </a:rPr>
              <a:t> planning</a:t>
            </a:r>
          </a:p>
          <a:p>
            <a:pPr marL="800100" lvl="1" indent="-342900" algn="l">
              <a:buFont typeface="Arial" panose="020B0604020202020204" pitchFamily="34" charset="0"/>
              <a:buChar char="•"/>
            </a:pPr>
            <a:r>
              <a:rPr lang="en-US" b="1" dirty="0" smtClean="0">
                <a:solidFill>
                  <a:schemeClr val="tx2"/>
                </a:solidFill>
              </a:rPr>
              <a:t> manufacturing</a:t>
            </a:r>
          </a:p>
          <a:p>
            <a:pPr marL="800100" lvl="1" indent="-342900" algn="l">
              <a:buFont typeface="Arial" panose="020B0604020202020204" pitchFamily="34" charset="0"/>
              <a:buChar char="•"/>
            </a:pPr>
            <a:r>
              <a:rPr lang="en-US" b="1" dirty="0" smtClean="0">
                <a:solidFill>
                  <a:schemeClr val="tx2"/>
                </a:solidFill>
              </a:rPr>
              <a:t> sales</a:t>
            </a:r>
          </a:p>
          <a:p>
            <a:pPr marL="800100" lvl="1" indent="-342900" algn="l">
              <a:buFont typeface="Arial" panose="020B0604020202020204" pitchFamily="34" charset="0"/>
              <a:buChar char="•"/>
            </a:pPr>
            <a:r>
              <a:rPr lang="en-US" b="1" dirty="0" smtClean="0">
                <a:solidFill>
                  <a:schemeClr val="tx2"/>
                </a:solidFill>
              </a:rPr>
              <a:t> marketing.</a:t>
            </a:r>
            <a:endParaRPr lang="en-US" b="1" dirty="0">
              <a:solidFill>
                <a:schemeClr val="tx2"/>
              </a:solidFill>
            </a:endParaRPr>
          </a:p>
        </p:txBody>
      </p:sp>
      <p:sp>
        <p:nvSpPr>
          <p:cNvPr id="5" name="Slide Number Placeholder 4"/>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23</a:t>
            </a:fld>
            <a:endParaRPr lang="en-US"/>
          </a:p>
        </p:txBody>
      </p:sp>
    </p:spTree>
    <p:extLst>
      <p:ext uri="{BB962C8B-B14F-4D97-AF65-F5344CB8AC3E}">
        <p14:creationId xmlns:p14="http://schemas.microsoft.com/office/powerpoint/2010/main" val="183415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43200"/>
            <a:ext cx="8229600" cy="3687763"/>
          </a:xfrm>
        </p:spPr>
        <p:txBody>
          <a:bodyPr>
            <a:noAutofit/>
          </a:bodyPr>
          <a:lstStyle/>
          <a:p>
            <a:pPr lvl="0"/>
            <a:r>
              <a:rPr lang="en-US" dirty="0" smtClean="0"/>
              <a:t>Integrate financial information</a:t>
            </a:r>
          </a:p>
          <a:p>
            <a:pPr lvl="0"/>
            <a:r>
              <a:rPr lang="en-US" dirty="0" smtClean="0"/>
              <a:t>Integrate customer order information</a:t>
            </a:r>
          </a:p>
          <a:p>
            <a:pPr lvl="0"/>
            <a:r>
              <a:rPr lang="en-US" dirty="0" smtClean="0"/>
              <a:t>Standardize and speed up manufacturing processes</a:t>
            </a:r>
          </a:p>
          <a:p>
            <a:pPr lvl="0"/>
            <a:r>
              <a:rPr lang="en-US" dirty="0" smtClean="0"/>
              <a:t>Reduce inventory</a:t>
            </a:r>
          </a:p>
          <a:p>
            <a:pPr lvl="0"/>
            <a:r>
              <a:rPr lang="en-US" dirty="0" smtClean="0"/>
              <a:t>Standardize HR information</a:t>
            </a:r>
          </a:p>
          <a:p>
            <a:pPr lvl="0"/>
            <a:endParaRPr lang="en-US" dirty="0"/>
          </a:p>
          <a:p>
            <a:pPr lvl="0"/>
            <a:r>
              <a:rPr lang="en-US" dirty="0" err="1" smtClean="0"/>
              <a:t>Depaul</a:t>
            </a:r>
            <a:r>
              <a:rPr lang="en-US" dirty="0"/>
              <a:t> </a:t>
            </a:r>
            <a:r>
              <a:rPr lang="en-US" dirty="0" smtClean="0"/>
              <a:t>has an ERP system. What is it called?</a:t>
            </a:r>
          </a:p>
          <a:p>
            <a:pPr marL="0" lvl="0" indent="0">
              <a:buNone/>
            </a:pPr>
            <a:endParaRPr lang="en-US" dirty="0" smtClean="0"/>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24</a:t>
            </a:fld>
            <a:endParaRPr lang="en-US"/>
          </a:p>
        </p:txBody>
      </p:sp>
      <p:sp>
        <p:nvSpPr>
          <p:cNvPr id="2" name="Title 1"/>
          <p:cNvSpPr>
            <a:spLocks noGrp="1"/>
          </p:cNvSpPr>
          <p:nvPr>
            <p:ph type="title"/>
          </p:nvPr>
        </p:nvSpPr>
        <p:spPr>
          <a:solidFill>
            <a:schemeClr val="accent1"/>
          </a:solidFill>
        </p:spPr>
        <p:txBody>
          <a:bodyPr>
            <a:normAutofit/>
          </a:bodyPr>
          <a:lstStyle/>
          <a:p>
            <a:r>
              <a:rPr lang="en-US" dirty="0" smtClean="0">
                <a:solidFill>
                  <a:schemeClr val="bg1"/>
                </a:solidFill>
              </a:rPr>
              <a:t>There are five major reasons why companies undertake ERP. </a:t>
            </a:r>
            <a:endParaRPr lang="en-US" dirty="0">
              <a:solidFill>
                <a:schemeClr val="bg1"/>
              </a:solidFill>
            </a:endParaRPr>
          </a:p>
        </p:txBody>
      </p:sp>
    </p:spTree>
    <p:extLst>
      <p:ext uri="{BB962C8B-B14F-4D97-AF65-F5344CB8AC3E}">
        <p14:creationId xmlns:p14="http://schemas.microsoft.com/office/powerpoint/2010/main" val="361990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1470025"/>
          </a:xfrm>
          <a:solidFill>
            <a:schemeClr val="accent1"/>
          </a:solidFill>
        </p:spPr>
        <p:txBody>
          <a:bodyPr/>
          <a:lstStyle/>
          <a:p>
            <a:r>
              <a:rPr lang="en-US" dirty="0" smtClean="0">
                <a:solidFill>
                  <a:schemeClr val="bg2"/>
                </a:solidFill>
              </a:rPr>
              <a:t>Other important systems</a:t>
            </a:r>
            <a:endParaRPr lang="en-US" dirty="0">
              <a:solidFill>
                <a:schemeClr val="bg2"/>
              </a:solidFill>
            </a:endParaRPr>
          </a:p>
        </p:txBody>
      </p:sp>
      <p:sp>
        <p:nvSpPr>
          <p:cNvPr id="3" name="Content Placeholder 2"/>
          <p:cNvSpPr>
            <a:spLocks noGrp="1"/>
          </p:cNvSpPr>
          <p:nvPr>
            <p:ph type="subTitle" idx="1"/>
          </p:nvPr>
        </p:nvSpPr>
        <p:spPr>
          <a:xfrm>
            <a:off x="990600" y="2514600"/>
            <a:ext cx="7162800" cy="838200"/>
          </a:xfrm>
        </p:spPr>
        <p:txBody>
          <a:bodyPr>
            <a:noAutofit/>
          </a:bodyPr>
          <a:lstStyle/>
          <a:p>
            <a:r>
              <a:rPr lang="en-US" sz="3600" dirty="0" smtClean="0">
                <a:solidFill>
                  <a:srgbClr val="1E1212"/>
                </a:solidFill>
              </a:rPr>
              <a:t>Decision Support System</a:t>
            </a:r>
          </a:p>
          <a:p>
            <a:endParaRPr lang="en-US" sz="3600" dirty="0" smtClean="0"/>
          </a:p>
          <a:p>
            <a:endParaRPr lang="en-US" sz="3600" dirty="0" smtClean="0"/>
          </a:p>
          <a:p>
            <a:endParaRPr lang="en-US" sz="3600" dirty="0" smtClean="0"/>
          </a:p>
          <a:p>
            <a:pPr lvl="1"/>
            <a:endParaRPr lang="en-US" sz="3600" dirty="0"/>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25</a:t>
            </a:fld>
            <a:endParaRPr lang="en-US"/>
          </a:p>
        </p:txBody>
      </p:sp>
      <p:sp>
        <p:nvSpPr>
          <p:cNvPr id="5" name="TextBox 4"/>
          <p:cNvSpPr txBox="1"/>
          <p:nvPr/>
        </p:nvSpPr>
        <p:spPr>
          <a:xfrm>
            <a:off x="995916" y="3352800"/>
            <a:ext cx="7086600" cy="2554545"/>
          </a:xfrm>
          <a:prstGeom prst="rect">
            <a:avLst/>
          </a:prstGeom>
          <a:noFill/>
        </p:spPr>
        <p:txBody>
          <a:bodyPr wrap="square" rtlCol="0">
            <a:spAutoFit/>
          </a:bodyPr>
          <a:lstStyle/>
          <a:p>
            <a:r>
              <a:rPr lang="en-US" sz="3200" dirty="0">
                <a:solidFill>
                  <a:schemeClr val="bg2">
                    <a:lumMod val="25000"/>
                  </a:schemeClr>
                </a:solidFill>
              </a:rPr>
              <a:t>A computer application that analyzes business data and presents it so that users can make business decisions more easily.</a:t>
            </a:r>
          </a:p>
          <a:p>
            <a:endParaRPr lang="en-US" sz="3200" dirty="0">
              <a:solidFill>
                <a:schemeClr val="bg2">
                  <a:lumMod val="25000"/>
                </a:schemeClr>
              </a:solidFill>
            </a:endParaRPr>
          </a:p>
        </p:txBody>
      </p:sp>
    </p:spTree>
    <p:extLst>
      <p:ext uri="{BB962C8B-B14F-4D97-AF65-F5344CB8AC3E}">
        <p14:creationId xmlns:p14="http://schemas.microsoft.com/office/powerpoint/2010/main" val="410561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828800"/>
            <a:ext cx="3352800" cy="5029200"/>
          </a:xfrm>
        </p:spPr>
        <p:txBody>
          <a:bodyPr>
            <a:normAutofit/>
          </a:bodyPr>
          <a:lstStyle/>
          <a:p>
            <a:r>
              <a:rPr lang="en-US" dirty="0" smtClean="0"/>
              <a:t>Expert Systems</a:t>
            </a:r>
          </a:p>
          <a:p>
            <a:r>
              <a:rPr lang="en-US" dirty="0" smtClean="0"/>
              <a:t>Decision Analytic Systems</a:t>
            </a:r>
          </a:p>
          <a:p>
            <a:r>
              <a:rPr lang="en-US" dirty="0" smtClean="0"/>
              <a:t>Executive Information Systems</a:t>
            </a:r>
          </a:p>
          <a:p>
            <a:r>
              <a:rPr lang="en-US" dirty="0" smtClean="0"/>
              <a:t>Group Support Systems</a:t>
            </a:r>
          </a:p>
        </p:txBody>
      </p:sp>
      <p:sp>
        <p:nvSpPr>
          <p:cNvPr id="5" name="Slide Number Placeholder 4"/>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26</a:t>
            </a:fld>
            <a:endParaRPr lang="en-US"/>
          </a:p>
        </p:txBody>
      </p:sp>
      <p:sp>
        <p:nvSpPr>
          <p:cNvPr id="2" name="Title 1"/>
          <p:cNvSpPr>
            <a:spLocks noGrp="1"/>
          </p:cNvSpPr>
          <p:nvPr>
            <p:ph type="title"/>
          </p:nvPr>
        </p:nvSpPr>
        <p:spPr>
          <a:solidFill>
            <a:schemeClr val="accent1"/>
          </a:solidFill>
        </p:spPr>
        <p:txBody>
          <a:bodyPr/>
          <a:lstStyle/>
          <a:p>
            <a:pPr algn="l"/>
            <a:r>
              <a:rPr lang="en-US" dirty="0" smtClean="0">
                <a:solidFill>
                  <a:schemeClr val="bg2"/>
                </a:solidFill>
              </a:rPr>
              <a:t>Type of DSS</a:t>
            </a:r>
            <a:endParaRPr lang="en-US" dirty="0">
              <a:solidFill>
                <a:schemeClr val="bg2"/>
              </a:solidFill>
            </a:endParaRPr>
          </a:p>
        </p:txBody>
      </p:sp>
      <p:pic>
        <p:nvPicPr>
          <p:cNvPr id="17410" name="Picture 2"/>
          <p:cNvPicPr>
            <a:picLocks noChangeAspect="1" noChangeArrowheads="1"/>
          </p:cNvPicPr>
          <p:nvPr/>
        </p:nvPicPr>
        <p:blipFill>
          <a:blip r:embed="rId3" cstate="print"/>
          <a:srcRect/>
          <a:stretch>
            <a:fillRect/>
          </a:stretch>
        </p:blipFill>
        <p:spPr bwMode="auto">
          <a:xfrm>
            <a:off x="3505201" y="-722763"/>
            <a:ext cx="5638799" cy="7640649"/>
          </a:xfrm>
          <a:prstGeom prst="rect">
            <a:avLst/>
          </a:prstGeom>
          <a:noFill/>
          <a:ln w="9525">
            <a:noFill/>
            <a:miter lim="800000"/>
            <a:headEnd/>
            <a:tailEnd/>
          </a:ln>
          <a:effectLst/>
        </p:spPr>
      </p:pic>
    </p:spTree>
    <p:extLst>
      <p:ext uri="{BB962C8B-B14F-4D97-AF65-F5344CB8AC3E}">
        <p14:creationId xmlns:p14="http://schemas.microsoft.com/office/powerpoint/2010/main" val="9531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1470025"/>
          </a:xfrm>
          <a:solidFill>
            <a:schemeClr val="accent1"/>
          </a:solidFill>
        </p:spPr>
        <p:txBody>
          <a:bodyPr/>
          <a:lstStyle/>
          <a:p>
            <a:r>
              <a:rPr lang="en-US" dirty="0" smtClean="0">
                <a:solidFill>
                  <a:schemeClr val="bg2"/>
                </a:solidFill>
              </a:rPr>
              <a:t>Other</a:t>
            </a:r>
            <a:r>
              <a:rPr lang="en-US" dirty="0" smtClean="0">
                <a:solidFill>
                  <a:srgbClr val="0070C0"/>
                </a:solidFill>
              </a:rPr>
              <a:t> </a:t>
            </a:r>
            <a:r>
              <a:rPr lang="en-US" dirty="0" smtClean="0">
                <a:solidFill>
                  <a:schemeClr val="bg2"/>
                </a:solidFill>
              </a:rPr>
              <a:t>important systems</a:t>
            </a:r>
            <a:endParaRPr lang="en-US" dirty="0">
              <a:solidFill>
                <a:schemeClr val="bg2"/>
              </a:solidFill>
            </a:endParaRPr>
          </a:p>
        </p:txBody>
      </p:sp>
      <p:sp>
        <p:nvSpPr>
          <p:cNvPr id="3" name="Content Placeholder 2"/>
          <p:cNvSpPr>
            <a:spLocks noGrp="1"/>
          </p:cNvSpPr>
          <p:nvPr>
            <p:ph type="subTitle" idx="1"/>
          </p:nvPr>
        </p:nvSpPr>
        <p:spPr>
          <a:xfrm>
            <a:off x="990600" y="2514600"/>
            <a:ext cx="7162800" cy="1295400"/>
          </a:xfrm>
        </p:spPr>
        <p:txBody>
          <a:bodyPr>
            <a:noAutofit/>
          </a:bodyPr>
          <a:lstStyle/>
          <a:p>
            <a:pPr algn="ctr"/>
            <a:r>
              <a:rPr lang="en-US" sz="3600" dirty="0" smtClean="0">
                <a:solidFill>
                  <a:srgbClr val="1E1212"/>
                </a:solidFill>
              </a:rPr>
              <a:t>Unified Communications System</a:t>
            </a:r>
          </a:p>
          <a:p>
            <a:pPr algn="l"/>
            <a:endParaRPr lang="en-US" sz="3600" dirty="0" smtClean="0"/>
          </a:p>
          <a:p>
            <a:pPr algn="l"/>
            <a:r>
              <a:rPr lang="en-US" dirty="0" smtClean="0">
                <a:solidFill>
                  <a:schemeClr val="tx1"/>
                </a:solidFill>
              </a:rPr>
              <a:t>Integrates real-time communication services with non-real-times services.  Provides a single point of contact for communicators and a single data repository for communication artifacts.</a:t>
            </a:r>
          </a:p>
          <a:p>
            <a:endParaRPr lang="en-US" sz="3600" dirty="0" smtClean="0"/>
          </a:p>
          <a:p>
            <a:endParaRPr lang="en-US" sz="3600" dirty="0" smtClean="0"/>
          </a:p>
          <a:p>
            <a:pPr lvl="1"/>
            <a:endParaRPr lang="en-US" sz="3600" dirty="0"/>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27</a:t>
            </a:fld>
            <a:endParaRPr lang="en-US"/>
          </a:p>
        </p:txBody>
      </p:sp>
    </p:spTree>
    <p:extLst>
      <p:ext uri="{BB962C8B-B14F-4D97-AF65-F5344CB8AC3E}">
        <p14:creationId xmlns:p14="http://schemas.microsoft.com/office/powerpoint/2010/main" val="29819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28</a:t>
            </a:fld>
            <a:endParaRPr lang="en-US"/>
          </a:p>
        </p:txBody>
      </p:sp>
      <p:sp>
        <p:nvSpPr>
          <p:cNvPr id="2" name="Title 1"/>
          <p:cNvSpPr>
            <a:spLocks noGrp="1"/>
          </p:cNvSpPr>
          <p:nvPr>
            <p:ph type="title"/>
          </p:nvPr>
        </p:nvSpPr>
        <p:spPr>
          <a:solidFill>
            <a:schemeClr val="accent1"/>
          </a:solidFill>
        </p:spPr>
        <p:txBody>
          <a:bodyPr>
            <a:normAutofit/>
          </a:bodyPr>
          <a:lstStyle/>
          <a:p>
            <a:r>
              <a:rPr lang="en-US" dirty="0" smtClean="0">
                <a:solidFill>
                  <a:schemeClr val="bg2"/>
                </a:solidFill>
              </a:rPr>
              <a:t>Cisco, Microsoft, and others </a:t>
            </a:r>
            <a:br>
              <a:rPr lang="en-US" dirty="0" smtClean="0">
                <a:solidFill>
                  <a:schemeClr val="bg2"/>
                </a:solidFill>
              </a:rPr>
            </a:br>
            <a:r>
              <a:rPr lang="en-US" dirty="0" smtClean="0">
                <a:solidFill>
                  <a:schemeClr val="bg2"/>
                </a:solidFill>
              </a:rPr>
              <a:t>have UC products</a:t>
            </a:r>
            <a:endParaRPr lang="en-US" dirty="0">
              <a:solidFill>
                <a:schemeClr val="bg2"/>
              </a:solidFill>
            </a:endParaRPr>
          </a:p>
        </p:txBody>
      </p:sp>
      <p:pic>
        <p:nvPicPr>
          <p:cNvPr id="2050" name="Picture 2" descr="http://www.phenomenal-uam.com/phenomenal_images/diagram-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995" y="1828800"/>
            <a:ext cx="6171141" cy="37338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phenomenal-uam.com/phenomenal_images/inbox%20messaging.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43" t="3918"/>
          <a:stretch/>
        </p:blipFill>
        <p:spPr bwMode="auto">
          <a:xfrm>
            <a:off x="5410200" y="4141211"/>
            <a:ext cx="3810000" cy="2411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128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10200" y="2869609"/>
            <a:ext cx="3598333" cy="3450696"/>
          </a:xfrm>
        </p:spPr>
        <p:txBody>
          <a:bodyPr>
            <a:normAutofit lnSpcReduction="10000"/>
          </a:bodyPr>
          <a:lstStyle/>
          <a:p>
            <a:r>
              <a:rPr lang="en-US" dirty="0"/>
              <a:t>VoIP is a </a:t>
            </a:r>
            <a:r>
              <a:rPr lang="en-US" b="1" dirty="0"/>
              <a:t>component</a:t>
            </a:r>
            <a:r>
              <a:rPr lang="en-US" dirty="0"/>
              <a:t> of IP Telephony. </a:t>
            </a:r>
            <a:endParaRPr lang="en-US" dirty="0" smtClean="0"/>
          </a:p>
          <a:p>
            <a:r>
              <a:rPr lang="en-US" dirty="0" smtClean="0"/>
              <a:t>IP </a:t>
            </a:r>
            <a:r>
              <a:rPr lang="en-US" dirty="0"/>
              <a:t>telephony solutions look to provide the exact same services as a public switch telephone network </a:t>
            </a:r>
            <a:r>
              <a:rPr lang="en-US" b="1" dirty="0"/>
              <a:t>(PSTN</a:t>
            </a:r>
            <a:r>
              <a:rPr lang="en-US" dirty="0"/>
              <a:t>) or internal business telephone network, using internet technologies instead of traditional analog lines</a:t>
            </a:r>
            <a:r>
              <a:rPr lang="en-US" dirty="0" smtClean="0"/>
              <a:t>.</a:t>
            </a:r>
            <a:endParaRPr lang="en-US" dirty="0"/>
          </a:p>
        </p:txBody>
      </p:sp>
      <p:sp>
        <p:nvSpPr>
          <p:cNvPr id="3" name="Slide Number Placeholder 2"/>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29</a:t>
            </a:fld>
            <a:endParaRPr lang="en-US"/>
          </a:p>
        </p:txBody>
      </p:sp>
      <p:sp>
        <p:nvSpPr>
          <p:cNvPr id="4" name="Title 3"/>
          <p:cNvSpPr>
            <a:spLocks noGrp="1"/>
          </p:cNvSpPr>
          <p:nvPr>
            <p:ph type="title"/>
          </p:nvPr>
        </p:nvSpPr>
        <p:spPr>
          <a:xfrm>
            <a:off x="0" y="338328"/>
            <a:ext cx="5029200" cy="1252728"/>
          </a:xfrm>
          <a:solidFill>
            <a:schemeClr val="accent1"/>
          </a:solidFill>
        </p:spPr>
        <p:txBody>
          <a:bodyPr/>
          <a:lstStyle/>
          <a:p>
            <a:r>
              <a:rPr lang="en-US" dirty="0" smtClean="0">
                <a:solidFill>
                  <a:schemeClr val="bg2"/>
                </a:solidFill>
              </a:rPr>
              <a:t>IPT (IP Telephony) or </a:t>
            </a:r>
            <a:br>
              <a:rPr lang="en-US" dirty="0" smtClean="0">
                <a:solidFill>
                  <a:schemeClr val="bg2"/>
                </a:solidFill>
              </a:rPr>
            </a:br>
            <a:r>
              <a:rPr lang="en-US" dirty="0" smtClean="0">
                <a:solidFill>
                  <a:schemeClr val="bg2"/>
                </a:solidFill>
              </a:rPr>
              <a:t>VoIP (</a:t>
            </a:r>
            <a:r>
              <a:rPr lang="en-US" dirty="0">
                <a:solidFill>
                  <a:schemeClr val="bg2"/>
                </a:solidFill>
              </a:rPr>
              <a:t>V</a:t>
            </a:r>
            <a:r>
              <a:rPr lang="en-US" dirty="0" smtClean="0">
                <a:solidFill>
                  <a:schemeClr val="bg2"/>
                </a:solidFill>
              </a:rPr>
              <a:t>oice over IP)?</a:t>
            </a:r>
            <a:endParaRPr lang="en-US" dirty="0">
              <a:solidFill>
                <a:schemeClr val="bg2"/>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802" y="28575"/>
            <a:ext cx="4238625"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905000"/>
            <a:ext cx="5019675"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6200" y="6553200"/>
            <a:ext cx="762000" cy="230832"/>
          </a:xfrm>
          <a:prstGeom prst="rect">
            <a:avLst/>
          </a:prstGeom>
          <a:noFill/>
        </p:spPr>
        <p:txBody>
          <a:bodyPr wrap="square" rtlCol="0">
            <a:spAutoFit/>
          </a:bodyPr>
          <a:lstStyle/>
          <a:p>
            <a:r>
              <a:rPr lang="en-US" sz="900" smtClean="0"/>
              <a:t>©Cisco </a:t>
            </a:r>
            <a:r>
              <a:rPr lang="en-US" sz="900" dirty="0" smtClean="0"/>
              <a:t>2001</a:t>
            </a:r>
            <a:endParaRPr lang="en-US" sz="900" dirty="0"/>
          </a:p>
        </p:txBody>
      </p:sp>
      <p:sp>
        <p:nvSpPr>
          <p:cNvPr id="6" name="TextBox 5"/>
          <p:cNvSpPr txBox="1"/>
          <p:nvPr/>
        </p:nvSpPr>
        <p:spPr>
          <a:xfrm>
            <a:off x="6477000" y="6320305"/>
            <a:ext cx="2438400" cy="369332"/>
          </a:xfrm>
          <a:prstGeom prst="rect">
            <a:avLst/>
          </a:prstGeom>
          <a:noFill/>
        </p:spPr>
        <p:txBody>
          <a:bodyPr wrap="square" rtlCol="0">
            <a:spAutoFit/>
          </a:bodyPr>
          <a:lstStyle/>
          <a:p>
            <a:r>
              <a:rPr lang="en-US" dirty="0" smtClean="0"/>
              <a:t>*IPT = IP Telephony</a:t>
            </a:r>
            <a:endParaRPr lang="en-US" dirty="0"/>
          </a:p>
        </p:txBody>
      </p:sp>
    </p:spTree>
    <p:extLst>
      <p:ext uri="{BB962C8B-B14F-4D97-AF65-F5344CB8AC3E}">
        <p14:creationId xmlns:p14="http://schemas.microsoft.com/office/powerpoint/2010/main" val="93100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3991088" y="6250163"/>
            <a:ext cx="1161826" cy="365125"/>
          </a:xfrm>
          <a:prstGeom prst="rect">
            <a:avLst/>
          </a:prstGeom>
        </p:spPr>
        <p:txBody>
          <a:bodyPr/>
          <a:lstStyle/>
          <a:p>
            <a:fld id="{3439DEDF-748B-48DA-8ED1-C8D2BF07B1D4}" type="slidenum">
              <a:rPr lang="en-US" smtClean="0"/>
              <a:pPr/>
              <a:t>3</a:t>
            </a:fld>
            <a:endParaRPr lang="en-US" dirty="0"/>
          </a:p>
        </p:txBody>
      </p:sp>
      <p:sp>
        <p:nvSpPr>
          <p:cNvPr id="2" name="Title 1"/>
          <p:cNvSpPr>
            <a:spLocks noGrp="1"/>
          </p:cNvSpPr>
          <p:nvPr>
            <p:ph type="title"/>
          </p:nvPr>
        </p:nvSpPr>
        <p:spPr>
          <a:xfrm>
            <a:off x="457200" y="228600"/>
            <a:ext cx="8305800" cy="1143000"/>
          </a:xfrm>
        </p:spPr>
        <p:txBody>
          <a:bodyPr>
            <a:noAutofit/>
          </a:bodyPr>
          <a:lstStyle/>
          <a:p>
            <a:r>
              <a:rPr lang="en-US" sz="3600" dirty="0" smtClean="0"/>
              <a:t>2 Tier PAD (packet assembler/disassembler) Architecture</a:t>
            </a:r>
            <a:endParaRPr lang="en-US" sz="3600" dirty="0"/>
          </a:p>
        </p:txBody>
      </p:sp>
      <p:sp>
        <p:nvSpPr>
          <p:cNvPr id="6" name="Rectangle 5"/>
          <p:cNvSpPr/>
          <p:nvPr/>
        </p:nvSpPr>
        <p:spPr>
          <a:xfrm>
            <a:off x="1066798" y="2754868"/>
            <a:ext cx="2819402"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886199" y="2754868"/>
            <a:ext cx="1447801" cy="32766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781799" y="2678668"/>
            <a:ext cx="1447801" cy="3352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371599" y="2297668"/>
            <a:ext cx="1676401" cy="381000"/>
          </a:xfrm>
          <a:prstGeom prst="rect">
            <a:avLst/>
          </a:prstGeom>
          <a:noFill/>
        </p:spPr>
        <p:txBody>
          <a:bodyPr wrap="square" rtlCol="0">
            <a:spAutoFit/>
          </a:bodyPr>
          <a:lstStyle/>
          <a:p>
            <a:pPr algn="ctr"/>
            <a:r>
              <a:rPr lang="en-US" dirty="0" smtClean="0"/>
              <a:t>Presentation</a:t>
            </a:r>
            <a:endParaRPr lang="en-US" dirty="0"/>
          </a:p>
        </p:txBody>
      </p:sp>
      <p:sp>
        <p:nvSpPr>
          <p:cNvPr id="10" name="TextBox 9"/>
          <p:cNvSpPr txBox="1"/>
          <p:nvPr/>
        </p:nvSpPr>
        <p:spPr>
          <a:xfrm>
            <a:off x="3886199" y="2309336"/>
            <a:ext cx="1371601" cy="369332"/>
          </a:xfrm>
          <a:prstGeom prst="rect">
            <a:avLst/>
          </a:prstGeom>
          <a:noFill/>
        </p:spPr>
        <p:txBody>
          <a:bodyPr wrap="square" rtlCol="0">
            <a:spAutoFit/>
          </a:bodyPr>
          <a:lstStyle/>
          <a:p>
            <a:pPr algn="ctr"/>
            <a:r>
              <a:rPr lang="en-US" dirty="0" smtClean="0"/>
              <a:t>Application</a:t>
            </a:r>
            <a:endParaRPr lang="en-US" dirty="0"/>
          </a:p>
        </p:txBody>
      </p:sp>
      <p:sp>
        <p:nvSpPr>
          <p:cNvPr id="11" name="TextBox 10"/>
          <p:cNvSpPr txBox="1"/>
          <p:nvPr/>
        </p:nvSpPr>
        <p:spPr>
          <a:xfrm>
            <a:off x="6781799" y="2297668"/>
            <a:ext cx="1371601" cy="381000"/>
          </a:xfrm>
          <a:prstGeom prst="rect">
            <a:avLst/>
          </a:prstGeom>
          <a:noFill/>
        </p:spPr>
        <p:txBody>
          <a:bodyPr wrap="square" rtlCol="0">
            <a:spAutoFit/>
          </a:bodyPr>
          <a:lstStyle/>
          <a:p>
            <a:pPr algn="ctr"/>
            <a:r>
              <a:rPr lang="en-US" dirty="0" smtClean="0"/>
              <a:t>Data</a:t>
            </a:r>
            <a:endParaRPr lang="en-US" dirty="0"/>
          </a:p>
        </p:txBody>
      </p:sp>
      <p:sp>
        <p:nvSpPr>
          <p:cNvPr id="13" name="TextBox 12"/>
          <p:cNvSpPr txBox="1"/>
          <p:nvPr/>
        </p:nvSpPr>
        <p:spPr>
          <a:xfrm>
            <a:off x="1047540" y="6063734"/>
            <a:ext cx="4267203" cy="369332"/>
          </a:xfrm>
          <a:prstGeom prst="rect">
            <a:avLst/>
          </a:prstGeom>
          <a:noFill/>
        </p:spPr>
        <p:txBody>
          <a:bodyPr wrap="square" rtlCol="0">
            <a:spAutoFit/>
          </a:bodyPr>
          <a:lstStyle/>
          <a:p>
            <a:pPr algn="ctr"/>
            <a:r>
              <a:rPr lang="en-US" dirty="0" smtClean="0"/>
              <a:t>Fat Client</a:t>
            </a:r>
            <a:endParaRPr lang="en-US" dirty="0"/>
          </a:p>
        </p:txBody>
      </p:sp>
      <p:sp>
        <p:nvSpPr>
          <p:cNvPr id="14" name="TextBox 13"/>
          <p:cNvSpPr txBox="1"/>
          <p:nvPr/>
        </p:nvSpPr>
        <p:spPr>
          <a:xfrm>
            <a:off x="6743698" y="6063734"/>
            <a:ext cx="1524001" cy="369332"/>
          </a:xfrm>
          <a:prstGeom prst="rect">
            <a:avLst/>
          </a:prstGeom>
          <a:noFill/>
        </p:spPr>
        <p:txBody>
          <a:bodyPr wrap="square" rtlCol="0">
            <a:spAutoFit/>
          </a:bodyPr>
          <a:lstStyle/>
          <a:p>
            <a:pPr algn="ctr"/>
            <a:r>
              <a:rPr lang="en-US" dirty="0" smtClean="0"/>
              <a:t>Server</a:t>
            </a:r>
            <a:endParaRPr lang="en-US" dirty="0"/>
          </a:p>
        </p:txBody>
      </p:sp>
      <p:sp>
        <p:nvSpPr>
          <p:cNvPr id="15" name="Left Bracket 14"/>
          <p:cNvSpPr/>
          <p:nvPr/>
        </p:nvSpPr>
        <p:spPr>
          <a:xfrm rot="16200000">
            <a:off x="3036277" y="4267199"/>
            <a:ext cx="304800" cy="426720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ket 15"/>
          <p:cNvSpPr/>
          <p:nvPr/>
        </p:nvSpPr>
        <p:spPr>
          <a:xfrm rot="16200000">
            <a:off x="7330016" y="5430850"/>
            <a:ext cx="304800" cy="157056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8441153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http://images.kaneva.com/filestore2/2673721/3641011/portal.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pic>
        <p:nvPicPr>
          <p:cNvPr id="32770" name="Picture 2" descr="http://www.mariosalexandrou.com/images/intranet_or_corporate_portal.gif"/>
          <p:cNvPicPr>
            <a:picLocks noChangeAspect="1" noChangeArrowheads="1"/>
          </p:cNvPicPr>
          <p:nvPr/>
        </p:nvPicPr>
        <p:blipFill>
          <a:blip r:embed="rId4" cstate="print"/>
          <a:srcRect/>
          <a:stretch>
            <a:fillRect/>
          </a:stretch>
        </p:blipFill>
        <p:spPr bwMode="auto">
          <a:xfrm>
            <a:off x="1874874" y="762000"/>
            <a:ext cx="5517931" cy="4800600"/>
          </a:xfrm>
          <a:prstGeom prst="rect">
            <a:avLst/>
          </a:prstGeom>
          <a:noFill/>
        </p:spPr>
      </p:pic>
      <p:sp>
        <p:nvSpPr>
          <p:cNvPr id="2" name="Title 1"/>
          <p:cNvSpPr>
            <a:spLocks noGrp="1"/>
          </p:cNvSpPr>
          <p:nvPr>
            <p:ph type="ctrTitle"/>
          </p:nvPr>
        </p:nvSpPr>
        <p:spPr>
          <a:xfrm>
            <a:off x="685800" y="-76199"/>
            <a:ext cx="7772400" cy="914400"/>
          </a:xfrm>
        </p:spPr>
        <p:txBody>
          <a:bodyPr>
            <a:normAutofit/>
          </a:bodyPr>
          <a:lstStyle/>
          <a:p>
            <a:r>
              <a:rPr lang="en-US" dirty="0" smtClean="0">
                <a:solidFill>
                  <a:schemeClr val="accent1"/>
                </a:solidFill>
              </a:rPr>
              <a:t>Other important systems</a:t>
            </a:r>
            <a:endParaRPr lang="en-US" dirty="0">
              <a:solidFill>
                <a:schemeClr val="accent1"/>
              </a:solidFill>
            </a:endParaRPr>
          </a:p>
        </p:txBody>
      </p:sp>
      <p:sp>
        <p:nvSpPr>
          <p:cNvPr id="3" name="Content Placeholder 2"/>
          <p:cNvSpPr>
            <a:spLocks noGrp="1"/>
          </p:cNvSpPr>
          <p:nvPr>
            <p:ph type="subTitle" idx="1"/>
          </p:nvPr>
        </p:nvSpPr>
        <p:spPr>
          <a:xfrm>
            <a:off x="1052439" y="2019300"/>
            <a:ext cx="7162800" cy="1143000"/>
          </a:xfrm>
        </p:spPr>
        <p:txBody>
          <a:bodyPr>
            <a:noAutofit/>
          </a:bodyPr>
          <a:lstStyle/>
          <a:p>
            <a:r>
              <a:rPr lang="en-US" sz="3600" dirty="0" smtClean="0">
                <a:solidFill>
                  <a:srgbClr val="1E1212"/>
                </a:solidFill>
              </a:rPr>
              <a:t>Portals and Intranets</a:t>
            </a:r>
          </a:p>
          <a:p>
            <a:endParaRPr lang="en-US" sz="3600" dirty="0" smtClean="0"/>
          </a:p>
          <a:p>
            <a:endParaRPr lang="en-US" sz="3600" dirty="0" smtClean="0"/>
          </a:p>
          <a:p>
            <a:r>
              <a:rPr lang="en-US" sz="3600" dirty="0" smtClean="0">
                <a:solidFill>
                  <a:schemeClr val="tx1">
                    <a:lumMod val="65000"/>
                    <a:lumOff val="35000"/>
                  </a:schemeClr>
                </a:solidFill>
              </a:rPr>
              <a:t>.</a:t>
            </a:r>
            <a:endParaRPr lang="en-US" sz="4000" dirty="0" smtClean="0">
              <a:solidFill>
                <a:schemeClr val="tx1">
                  <a:lumMod val="65000"/>
                  <a:lumOff val="35000"/>
                </a:schemeClr>
              </a:solidFill>
            </a:endParaRPr>
          </a:p>
          <a:p>
            <a:endParaRPr lang="en-US" sz="3600" dirty="0" smtClean="0"/>
          </a:p>
          <a:p>
            <a:pPr lvl="1"/>
            <a:endParaRPr lang="en-US" sz="3600" dirty="0"/>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30</a:t>
            </a:fld>
            <a:endParaRPr lang="en-US"/>
          </a:p>
        </p:txBody>
      </p:sp>
      <p:sp>
        <p:nvSpPr>
          <p:cNvPr id="5" name="TextBox 4"/>
          <p:cNvSpPr txBox="1"/>
          <p:nvPr/>
        </p:nvSpPr>
        <p:spPr>
          <a:xfrm>
            <a:off x="342900" y="5473005"/>
            <a:ext cx="8458200" cy="1384995"/>
          </a:xfrm>
          <a:prstGeom prst="rect">
            <a:avLst/>
          </a:prstGeom>
          <a:solidFill>
            <a:schemeClr val="accent1">
              <a:lumMod val="40000"/>
              <a:lumOff val="60000"/>
              <a:alpha val="45000"/>
            </a:schemeClr>
          </a:solidFill>
        </p:spPr>
        <p:txBody>
          <a:bodyPr wrap="square" rtlCol="0">
            <a:spAutoFit/>
          </a:bodyPr>
          <a:lstStyle/>
          <a:p>
            <a:r>
              <a:rPr lang="en-US" sz="2800" dirty="0">
                <a:solidFill>
                  <a:schemeClr val="tx1">
                    <a:lumMod val="75000"/>
                    <a:lumOff val="25000"/>
                  </a:schemeClr>
                </a:solidFill>
              </a:rPr>
              <a:t>An intranet portal is a central location for information and applications within an organization, presented in an electronic format</a:t>
            </a:r>
          </a:p>
        </p:txBody>
      </p:sp>
    </p:spTree>
    <p:extLst>
      <p:ext uri="{BB962C8B-B14F-4D97-AF65-F5344CB8AC3E}">
        <p14:creationId xmlns:p14="http://schemas.microsoft.com/office/powerpoint/2010/main" val="11472609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9800"/>
            <a:ext cx="4953000" cy="3916363"/>
          </a:xfrm>
        </p:spPr>
        <p:txBody>
          <a:bodyPr>
            <a:normAutofit/>
          </a:bodyPr>
          <a:lstStyle/>
          <a:p>
            <a:r>
              <a:rPr lang="en-US" dirty="0" smtClean="0"/>
              <a:t>Both Campus Connection and </a:t>
            </a:r>
            <a:r>
              <a:rPr lang="en-US" dirty="0" err="1" smtClean="0"/>
              <a:t>MyCDM</a:t>
            </a:r>
            <a:r>
              <a:rPr lang="en-US" dirty="0" smtClean="0"/>
              <a:t> are examples of Intranet Portals</a:t>
            </a:r>
          </a:p>
          <a:p>
            <a:r>
              <a:rPr lang="en-US" dirty="0" smtClean="0"/>
              <a:t>Actually, </a:t>
            </a:r>
            <a:r>
              <a:rPr lang="en-US" dirty="0" err="1" smtClean="0"/>
              <a:t>CampusConnection</a:t>
            </a:r>
            <a:r>
              <a:rPr lang="en-US" dirty="0" smtClean="0"/>
              <a:t> is an ERP system with a Portal front end</a:t>
            </a:r>
          </a:p>
          <a:p>
            <a:r>
              <a:rPr lang="en-US" dirty="0" smtClean="0"/>
              <a:t>Actually, </a:t>
            </a:r>
            <a:r>
              <a:rPr lang="en-US" dirty="0" err="1" smtClean="0"/>
              <a:t>MyCDM</a:t>
            </a:r>
            <a:r>
              <a:rPr lang="en-US" dirty="0" smtClean="0"/>
              <a:t> is a CRM system that also serves as a portal to other information</a:t>
            </a:r>
            <a:endParaRPr lang="en-US" dirty="0"/>
          </a:p>
        </p:txBody>
      </p:sp>
      <p:sp>
        <p:nvSpPr>
          <p:cNvPr id="5" name="Slide Number Placeholder 4"/>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31</a:t>
            </a:fld>
            <a:endParaRPr lang="en-US"/>
          </a:p>
        </p:txBody>
      </p:sp>
      <p:sp>
        <p:nvSpPr>
          <p:cNvPr id="2" name="Title 1"/>
          <p:cNvSpPr>
            <a:spLocks noGrp="1"/>
          </p:cNvSpPr>
          <p:nvPr>
            <p:ph type="title"/>
          </p:nvPr>
        </p:nvSpPr>
        <p:spPr/>
        <p:txBody>
          <a:bodyPr/>
          <a:lstStyle/>
          <a:p>
            <a:r>
              <a:rPr lang="en-US" dirty="0" smtClean="0"/>
              <a:t>Intranets and Portals</a:t>
            </a:r>
            <a:endParaRPr lang="en-US" dirty="0"/>
          </a:p>
        </p:txBody>
      </p:sp>
      <p:pic>
        <p:nvPicPr>
          <p:cNvPr id="3074" name="Picture 2" descr="http://www.reconnections.net/portal.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524000"/>
            <a:ext cx="3429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53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k.org/thetechnium/clouds1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0"/>
            <a:ext cx="10371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normAutofit fontScale="90000"/>
          </a:bodyPr>
          <a:lstStyle/>
          <a:p>
            <a:r>
              <a:rPr lang="en-US" dirty="0" smtClean="0">
                <a:solidFill>
                  <a:schemeClr val="tx2">
                    <a:lumMod val="60000"/>
                    <a:lumOff val="40000"/>
                  </a:schemeClr>
                </a:solidFill>
              </a:rPr>
              <a:t>Lots of kinds of systems in the modern enterprise</a:t>
            </a:r>
            <a:endParaRPr lang="en-US" dirty="0">
              <a:solidFill>
                <a:schemeClr val="tx2">
                  <a:lumMod val="60000"/>
                  <a:lumOff val="40000"/>
                </a:schemeClr>
              </a:solidFill>
            </a:endParaRPr>
          </a:p>
        </p:txBody>
      </p:sp>
      <p:sp>
        <p:nvSpPr>
          <p:cNvPr id="5" name="Subtitle 4"/>
          <p:cNvSpPr>
            <a:spLocks noGrp="1"/>
          </p:cNvSpPr>
          <p:nvPr>
            <p:ph type="subTitle" idx="1"/>
          </p:nvPr>
        </p:nvSpPr>
        <p:spPr/>
        <p:txBody>
          <a:bodyPr anchor="ctr"/>
          <a:lstStyle/>
          <a:p>
            <a:r>
              <a:rPr lang="en-US" dirty="0" smtClean="0">
                <a:solidFill>
                  <a:srgbClr val="800000"/>
                </a:solidFill>
              </a:rPr>
              <a:t>Many of them are migrating to the cloud</a:t>
            </a:r>
            <a:endParaRPr lang="en-US" dirty="0">
              <a:solidFill>
                <a:srgbClr val="800000"/>
              </a:solidFill>
            </a:endParaRPr>
          </a:p>
        </p:txBody>
      </p:sp>
      <p:sp>
        <p:nvSpPr>
          <p:cNvPr id="6" name="Slide Number Placeholder 5"/>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32</a:t>
            </a:fld>
            <a:endParaRPr lang="en-US"/>
          </a:p>
        </p:txBody>
      </p:sp>
    </p:spTree>
    <p:extLst>
      <p:ext uri="{BB962C8B-B14F-4D97-AF65-F5344CB8AC3E}">
        <p14:creationId xmlns:p14="http://schemas.microsoft.com/office/powerpoint/2010/main" val="2546989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kk.org/thetechnium/clouds1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0"/>
            <a:ext cx="10371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normAutofit fontScale="90000"/>
          </a:bodyPr>
          <a:lstStyle/>
          <a:p>
            <a:r>
              <a:rPr lang="en-US" dirty="0" smtClean="0">
                <a:solidFill>
                  <a:schemeClr val="tx2">
                    <a:lumMod val="60000"/>
                    <a:lumOff val="40000"/>
                  </a:schemeClr>
                </a:solidFill>
              </a:rPr>
              <a:t>Further, there are significant complementary architectural changes occurring as well</a:t>
            </a:r>
            <a:endParaRPr lang="en-US" dirty="0">
              <a:solidFill>
                <a:schemeClr val="tx2">
                  <a:lumMod val="60000"/>
                  <a:lumOff val="40000"/>
                </a:schemeClr>
              </a:solidFill>
            </a:endParaRPr>
          </a:p>
        </p:txBody>
      </p:sp>
      <p:sp>
        <p:nvSpPr>
          <p:cNvPr id="5" name="Subtitle 4"/>
          <p:cNvSpPr>
            <a:spLocks noGrp="1"/>
          </p:cNvSpPr>
          <p:nvPr>
            <p:ph type="subTitle" idx="1"/>
          </p:nvPr>
        </p:nvSpPr>
        <p:spPr/>
        <p:txBody>
          <a:bodyPr>
            <a:normAutofit lnSpcReduction="10000"/>
          </a:bodyPr>
          <a:lstStyle/>
          <a:p>
            <a:r>
              <a:rPr lang="en-US" dirty="0" smtClean="0">
                <a:solidFill>
                  <a:srgbClr val="800000"/>
                </a:solidFill>
              </a:rPr>
              <a:t>MVC Architecture</a:t>
            </a:r>
          </a:p>
          <a:p>
            <a:r>
              <a:rPr lang="en-US" dirty="0" smtClean="0">
                <a:solidFill>
                  <a:srgbClr val="800000"/>
                </a:solidFill>
              </a:rPr>
              <a:t>Middleware Platforms</a:t>
            </a:r>
          </a:p>
          <a:p>
            <a:r>
              <a:rPr lang="en-US" dirty="0" smtClean="0">
                <a:solidFill>
                  <a:srgbClr val="800000"/>
                </a:solidFill>
              </a:rPr>
              <a:t>Open Source</a:t>
            </a:r>
            <a:endParaRPr lang="en-US" dirty="0">
              <a:solidFill>
                <a:srgbClr val="800000"/>
              </a:solidFill>
            </a:endParaRPr>
          </a:p>
        </p:txBody>
      </p:sp>
      <p:sp>
        <p:nvSpPr>
          <p:cNvPr id="7" name="Slide Number Placeholder 6"/>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33</a:t>
            </a:fld>
            <a:endParaRPr lang="en-US"/>
          </a:p>
        </p:txBody>
      </p:sp>
      <p:sp>
        <p:nvSpPr>
          <p:cNvPr id="8" name="TextBox 7"/>
          <p:cNvSpPr txBox="1"/>
          <p:nvPr/>
        </p:nvSpPr>
        <p:spPr>
          <a:xfrm>
            <a:off x="0" y="5257800"/>
            <a:ext cx="9448800" cy="646331"/>
          </a:xfrm>
          <a:prstGeom prst="rect">
            <a:avLst/>
          </a:prstGeom>
          <a:noFill/>
        </p:spPr>
        <p:txBody>
          <a:bodyPr wrap="square" rtlCol="0">
            <a:spAutoFit/>
          </a:bodyPr>
          <a:lstStyle/>
          <a:p>
            <a:r>
              <a:rPr lang="en-US" dirty="0" smtClean="0"/>
              <a:t>*I’m talking about this here so you will have some background on what we are doing with </a:t>
            </a:r>
            <a:r>
              <a:rPr lang="en-US" dirty="0" err="1" smtClean="0"/>
              <a:t>WordPress</a:t>
            </a:r>
            <a:endParaRPr lang="en-US" dirty="0"/>
          </a:p>
        </p:txBody>
      </p:sp>
    </p:spTree>
    <p:extLst>
      <p:ext uri="{BB962C8B-B14F-4D97-AF65-F5344CB8AC3E}">
        <p14:creationId xmlns:p14="http://schemas.microsoft.com/office/powerpoint/2010/main" val="234685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67000"/>
            <a:ext cx="3276600" cy="3459163"/>
          </a:xfrm>
        </p:spPr>
        <p:txBody>
          <a:bodyPr/>
          <a:lstStyle/>
          <a:p>
            <a:r>
              <a:rPr lang="en-US" dirty="0" smtClean="0"/>
              <a:t>Separates</a:t>
            </a:r>
          </a:p>
          <a:p>
            <a:pPr lvl="1"/>
            <a:r>
              <a:rPr lang="en-US" dirty="0" smtClean="0"/>
              <a:t>Database</a:t>
            </a:r>
          </a:p>
          <a:p>
            <a:pPr lvl="1"/>
            <a:r>
              <a:rPr lang="en-US" dirty="0" smtClean="0"/>
              <a:t>Skin Design</a:t>
            </a:r>
          </a:p>
          <a:p>
            <a:pPr lvl="1"/>
            <a:r>
              <a:rPr lang="en-US" dirty="0" smtClean="0"/>
              <a:t>Programming</a:t>
            </a:r>
            <a:endParaRPr lang="en-US" dirty="0"/>
          </a:p>
        </p:txBody>
      </p:sp>
      <p:sp>
        <p:nvSpPr>
          <p:cNvPr id="5" name="Slide Number Placeholder 4"/>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34</a:t>
            </a:fld>
            <a:endParaRPr lang="en-US"/>
          </a:p>
        </p:txBody>
      </p:sp>
      <p:sp>
        <p:nvSpPr>
          <p:cNvPr id="2" name="Title 1"/>
          <p:cNvSpPr>
            <a:spLocks noGrp="1"/>
          </p:cNvSpPr>
          <p:nvPr>
            <p:ph type="title"/>
          </p:nvPr>
        </p:nvSpPr>
        <p:spPr/>
        <p:txBody>
          <a:bodyPr>
            <a:noAutofit/>
          </a:bodyPr>
          <a:lstStyle/>
          <a:p>
            <a:r>
              <a:rPr lang="en-US" sz="4800" dirty="0" smtClean="0">
                <a:solidFill>
                  <a:srgbClr val="800000"/>
                </a:solidFill>
              </a:rPr>
              <a:t>Model View Controller</a:t>
            </a:r>
            <a:r>
              <a:rPr lang="en-US" sz="3200" dirty="0" smtClean="0">
                <a:solidFill>
                  <a:srgbClr val="800000"/>
                </a:solidFill>
              </a:rPr>
              <a:t/>
            </a:r>
            <a:br>
              <a:rPr lang="en-US" sz="3200" dirty="0" smtClean="0">
                <a:solidFill>
                  <a:srgbClr val="800000"/>
                </a:solidFill>
              </a:rPr>
            </a:br>
            <a:r>
              <a:rPr lang="en-US" sz="3200" dirty="0" smtClean="0">
                <a:solidFill>
                  <a:srgbClr val="800000"/>
                </a:solidFill>
              </a:rPr>
              <a:t>What it is, and why it is important</a:t>
            </a:r>
            <a:endParaRPr lang="en-US" sz="3200" dirty="0">
              <a:solidFill>
                <a:srgbClr val="800000"/>
              </a:solidFill>
            </a:endParaRPr>
          </a:p>
        </p:txBody>
      </p:sp>
      <p:pic>
        <p:nvPicPr>
          <p:cNvPr id="10242" name="Picture 2" descr="http://rorrocket.com/wp-content/uploads/2010/04/mvc_duagra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590800"/>
            <a:ext cx="5391150" cy="43053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524000"/>
            <a:ext cx="8210550" cy="1077218"/>
          </a:xfrm>
          <a:prstGeom prst="rect">
            <a:avLst/>
          </a:prstGeom>
          <a:noFill/>
        </p:spPr>
        <p:txBody>
          <a:bodyPr wrap="square" rtlCol="0">
            <a:spAutoFit/>
          </a:bodyPr>
          <a:lstStyle/>
          <a:p>
            <a:pPr marL="457200" indent="-457200">
              <a:buFont typeface="Arial" panose="020B0604020202020204" pitchFamily="34" charset="0"/>
              <a:buChar char="•"/>
            </a:pPr>
            <a:r>
              <a:rPr lang="en-US" sz="3200" b="1" dirty="0">
                <a:solidFill>
                  <a:schemeClr val="accent1"/>
                </a:solidFill>
              </a:rPr>
              <a:t>S</a:t>
            </a:r>
            <a:r>
              <a:rPr lang="en-US" sz="3200" b="1" dirty="0" smtClean="0">
                <a:solidFill>
                  <a:schemeClr val="accent1"/>
                </a:solidFill>
              </a:rPr>
              <a:t>oftware architectural design </a:t>
            </a:r>
            <a:r>
              <a:rPr lang="en-US" sz="3200" b="1" dirty="0">
                <a:solidFill>
                  <a:schemeClr val="accent1"/>
                </a:solidFill>
              </a:rPr>
              <a:t>pattern for developing web applications</a:t>
            </a:r>
          </a:p>
        </p:txBody>
      </p:sp>
    </p:spTree>
    <p:extLst>
      <p:ext uri="{BB962C8B-B14F-4D97-AF65-F5344CB8AC3E}">
        <p14:creationId xmlns:p14="http://schemas.microsoft.com/office/powerpoint/2010/main" val="117757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8783" y="1846293"/>
            <a:ext cx="7408333" cy="3450696"/>
          </a:xfrm>
        </p:spPr>
        <p:txBody>
          <a:bodyPr/>
          <a:lstStyle/>
          <a:p>
            <a:r>
              <a:rPr lang="en-US" dirty="0" smtClean="0"/>
              <a:t>The Model </a:t>
            </a:r>
            <a:r>
              <a:rPr lang="en-US" dirty="0"/>
              <a:t>– or a connector that stores information of each single table of a database. </a:t>
            </a:r>
            <a:r>
              <a:rPr lang="en-US" dirty="0" smtClean="0"/>
              <a:t>The </a:t>
            </a:r>
            <a:r>
              <a:rPr lang="en-US" dirty="0"/>
              <a:t>model also does the validation of the data before it gets into the database. Most of the time you will find a table in the database and an </a:t>
            </a:r>
            <a:r>
              <a:rPr lang="en-US" dirty="0" smtClean="0"/>
              <a:t>relating </a:t>
            </a:r>
            <a:r>
              <a:rPr lang="en-US" dirty="0"/>
              <a:t>model in your application.</a:t>
            </a:r>
          </a:p>
        </p:txBody>
      </p:sp>
      <p:sp>
        <p:nvSpPr>
          <p:cNvPr id="2" name="Title 1"/>
          <p:cNvSpPr>
            <a:spLocks noGrp="1"/>
          </p:cNvSpPr>
          <p:nvPr>
            <p:ph type="title"/>
          </p:nvPr>
        </p:nvSpPr>
        <p:spPr/>
        <p:txBody>
          <a:bodyPr>
            <a:noAutofit/>
          </a:bodyPr>
          <a:lstStyle/>
          <a:p>
            <a:r>
              <a:rPr lang="en-US" sz="4800" dirty="0" smtClean="0">
                <a:solidFill>
                  <a:srgbClr val="800000"/>
                </a:solidFill>
              </a:rPr>
              <a:t>Model View Controller</a:t>
            </a:r>
            <a:r>
              <a:rPr lang="en-US" dirty="0" smtClean="0">
                <a:solidFill>
                  <a:srgbClr val="800000"/>
                </a:solidFill>
              </a:rPr>
              <a:t/>
            </a:r>
            <a:br>
              <a:rPr lang="en-US" dirty="0" smtClean="0">
                <a:solidFill>
                  <a:srgbClr val="800000"/>
                </a:solidFill>
              </a:rPr>
            </a:br>
            <a:r>
              <a:rPr lang="en-US" sz="3200" dirty="0" smtClean="0">
                <a:solidFill>
                  <a:srgbClr val="800000"/>
                </a:solidFill>
              </a:rPr>
              <a:t>What it is, and why it is important</a:t>
            </a:r>
            <a:endParaRPr lang="en-US" sz="3200" dirty="0">
              <a:solidFill>
                <a:srgbClr val="800000"/>
              </a:solidFill>
            </a:endParaRPr>
          </a:p>
        </p:txBody>
      </p:sp>
      <p:pic>
        <p:nvPicPr>
          <p:cNvPr id="27650" name="Picture 2" descr="http://upload.wikimedia.org/wikipedia/commons/thumb/b/b5/ModelViewControllerDiagram2.svg/350px-ModelViewControllerDiagram2.svg.png"/>
          <p:cNvPicPr>
            <a:picLocks noChangeAspect="1" noChangeArrowheads="1"/>
          </p:cNvPicPr>
          <p:nvPr/>
        </p:nvPicPr>
        <p:blipFill>
          <a:blip r:embed="rId3" cstate="print"/>
          <a:srcRect/>
          <a:stretch>
            <a:fillRect/>
          </a:stretch>
        </p:blipFill>
        <p:spPr bwMode="auto">
          <a:xfrm>
            <a:off x="2057400" y="3529914"/>
            <a:ext cx="5005330" cy="2288152"/>
          </a:xfrm>
          <a:prstGeom prst="rect">
            <a:avLst/>
          </a:prstGeom>
          <a:noFill/>
        </p:spPr>
      </p:pic>
      <p:sp>
        <p:nvSpPr>
          <p:cNvPr id="5" name="TextBox 4"/>
          <p:cNvSpPr txBox="1"/>
          <p:nvPr/>
        </p:nvSpPr>
        <p:spPr>
          <a:xfrm>
            <a:off x="152400" y="5943600"/>
            <a:ext cx="8991600" cy="800219"/>
          </a:xfrm>
          <a:prstGeom prst="rect">
            <a:avLst/>
          </a:prstGeom>
          <a:noFill/>
        </p:spPr>
        <p:txBody>
          <a:bodyPr wrap="square" rtlCol="0">
            <a:spAutoFit/>
          </a:bodyPr>
          <a:lstStyle/>
          <a:p>
            <a:r>
              <a:rPr lang="en-US" b="1" dirty="0">
                <a:solidFill>
                  <a:schemeClr val="tx2"/>
                </a:solidFill>
              </a:rPr>
              <a:t>Model stores the </a:t>
            </a:r>
            <a:r>
              <a:rPr lang="en-US" b="1" u="sng" dirty="0">
                <a:solidFill>
                  <a:schemeClr val="tx2"/>
                </a:solidFill>
              </a:rPr>
              <a:t>FRAMEWORK</a:t>
            </a:r>
            <a:r>
              <a:rPr lang="en-US" b="1" dirty="0">
                <a:solidFill>
                  <a:schemeClr val="tx2"/>
                </a:solidFill>
              </a:rPr>
              <a:t> of the database. </a:t>
            </a:r>
            <a:r>
              <a:rPr lang="en-US" sz="2800" b="1" dirty="0">
                <a:solidFill>
                  <a:schemeClr val="tx2"/>
                </a:solidFill>
              </a:rPr>
              <a:t>It’s a model after all!</a:t>
            </a:r>
          </a:p>
          <a:p>
            <a:endParaRPr lang="en-US" b="1" dirty="0">
              <a:solidFill>
                <a:schemeClr val="tx2"/>
              </a:solidFill>
            </a:endParaRPr>
          </a:p>
        </p:txBody>
      </p:sp>
    </p:spTree>
    <p:extLst>
      <p:ext uri="{BB962C8B-B14F-4D97-AF65-F5344CB8AC3E}">
        <p14:creationId xmlns:p14="http://schemas.microsoft.com/office/powerpoint/2010/main" val="25611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friendship-quotes.info/wp-content/uploads/2011/02/beach-amazing-view_1920_x_1200.jpg"/>
          <p:cNvPicPr>
            <a:picLocks noChangeAspect="1" noChangeArrowheads="1"/>
          </p:cNvPicPr>
          <p:nvPr/>
        </p:nvPicPr>
        <p:blipFill>
          <a:blip r:embed="rId3" cstate="print"/>
          <a:srcRect/>
          <a:stretch>
            <a:fillRect/>
          </a:stretch>
        </p:blipFill>
        <p:spPr bwMode="auto">
          <a:xfrm>
            <a:off x="0" y="-4572000"/>
            <a:ext cx="18288000" cy="11430000"/>
          </a:xfrm>
          <a:prstGeom prst="rect">
            <a:avLst/>
          </a:prstGeom>
          <a:noFill/>
        </p:spPr>
      </p:pic>
      <p:sp>
        <p:nvSpPr>
          <p:cNvPr id="3" name="Content Placeholder 2"/>
          <p:cNvSpPr>
            <a:spLocks noGrp="1"/>
          </p:cNvSpPr>
          <p:nvPr>
            <p:ph idx="1"/>
          </p:nvPr>
        </p:nvSpPr>
        <p:spPr>
          <a:xfrm>
            <a:off x="990600" y="4114800"/>
            <a:ext cx="8229600" cy="1752600"/>
          </a:xfrm>
          <a:solidFill>
            <a:srgbClr val="8A9DD2">
              <a:alpha val="54000"/>
            </a:srgbClr>
          </a:solidFill>
        </p:spPr>
        <p:txBody>
          <a:bodyPr/>
          <a:lstStyle/>
          <a:p>
            <a:r>
              <a:rPr lang="en-US" dirty="0" smtClean="0">
                <a:solidFill>
                  <a:schemeClr val="bg1"/>
                </a:solidFill>
              </a:rPr>
              <a:t>The view </a:t>
            </a:r>
            <a:r>
              <a:rPr lang="en-US" dirty="0">
                <a:solidFill>
                  <a:schemeClr val="bg1"/>
                </a:solidFill>
              </a:rPr>
              <a:t>– a website we actually see as viewers. Inside the view you will find (most of the time) HTML with embedded Ruby code</a:t>
            </a:r>
            <a:r>
              <a:rPr lang="en-US" dirty="0" smtClean="0">
                <a:solidFill>
                  <a:schemeClr val="bg1"/>
                </a:solidFill>
              </a:rPr>
              <a:t>.  It </a:t>
            </a:r>
            <a:r>
              <a:rPr lang="en-US" dirty="0">
                <a:solidFill>
                  <a:schemeClr val="bg1"/>
                </a:solidFill>
              </a:rPr>
              <a:t>performs tasks related solely to the presentation of the </a:t>
            </a:r>
            <a:r>
              <a:rPr lang="en-US" dirty="0" smtClean="0">
                <a:solidFill>
                  <a:schemeClr val="bg1"/>
                </a:solidFill>
              </a:rPr>
              <a:t>data.</a:t>
            </a:r>
            <a:endParaRPr lang="en-US" dirty="0">
              <a:solidFill>
                <a:schemeClr val="bg1"/>
              </a:solidFill>
            </a:endParaRPr>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solidFill>
                  <a:schemeClr val="bg1"/>
                </a:solidFill>
              </a:rPr>
              <a:pPr/>
              <a:t>36</a:t>
            </a:fld>
            <a:endParaRPr lang="en-US" dirty="0">
              <a:solidFill>
                <a:schemeClr val="bg1"/>
              </a:solidFill>
            </a:endParaRPr>
          </a:p>
        </p:txBody>
      </p:sp>
      <p:sp>
        <p:nvSpPr>
          <p:cNvPr id="2" name="Title 1"/>
          <p:cNvSpPr>
            <a:spLocks noGrp="1"/>
          </p:cNvSpPr>
          <p:nvPr>
            <p:ph type="title"/>
          </p:nvPr>
        </p:nvSpPr>
        <p:spPr/>
        <p:txBody>
          <a:bodyPr>
            <a:noAutofit/>
          </a:bodyPr>
          <a:lstStyle/>
          <a:p>
            <a:r>
              <a:rPr lang="en-US" sz="4800" dirty="0" smtClean="0">
                <a:solidFill>
                  <a:srgbClr val="800000"/>
                </a:solidFill>
              </a:rPr>
              <a:t>Model View Controller</a:t>
            </a:r>
            <a:r>
              <a:rPr lang="en-US" dirty="0" smtClean="0">
                <a:solidFill>
                  <a:srgbClr val="800000"/>
                </a:solidFill>
              </a:rPr>
              <a:t/>
            </a:r>
            <a:br>
              <a:rPr lang="en-US" dirty="0" smtClean="0">
                <a:solidFill>
                  <a:srgbClr val="800000"/>
                </a:solidFill>
              </a:rPr>
            </a:br>
            <a:r>
              <a:rPr lang="en-US" sz="3200" dirty="0" smtClean="0">
                <a:solidFill>
                  <a:srgbClr val="800000"/>
                </a:solidFill>
              </a:rPr>
              <a:t>What it is, and why it is important</a:t>
            </a:r>
            <a:endParaRPr lang="en-US" sz="3200" dirty="0">
              <a:solidFill>
                <a:srgbClr val="800000"/>
              </a:solidFill>
            </a:endParaRPr>
          </a:p>
        </p:txBody>
      </p:sp>
    </p:spTree>
    <p:extLst>
      <p:ext uri="{BB962C8B-B14F-4D97-AF65-F5344CB8AC3E}">
        <p14:creationId xmlns:p14="http://schemas.microsoft.com/office/powerpoint/2010/main" val="257498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madgearsolid.com/blog/wp-content/uploads/2010/10/N64-controller-white.jpg"/>
          <p:cNvPicPr>
            <a:picLocks noChangeAspect="1" noChangeArrowheads="1"/>
          </p:cNvPicPr>
          <p:nvPr/>
        </p:nvPicPr>
        <p:blipFill>
          <a:blip r:embed="rId3" cstate="print"/>
          <a:srcRect/>
          <a:stretch>
            <a:fillRect/>
          </a:stretch>
        </p:blipFill>
        <p:spPr bwMode="auto">
          <a:xfrm>
            <a:off x="457200" y="1676400"/>
            <a:ext cx="4724400" cy="4266180"/>
          </a:xfrm>
          <a:prstGeom prst="rect">
            <a:avLst/>
          </a:prstGeom>
          <a:noFill/>
        </p:spPr>
      </p:pic>
      <p:sp>
        <p:nvSpPr>
          <p:cNvPr id="3" name="Content Placeholder 2"/>
          <p:cNvSpPr>
            <a:spLocks noGrp="1"/>
          </p:cNvSpPr>
          <p:nvPr>
            <p:ph idx="1"/>
          </p:nvPr>
        </p:nvSpPr>
        <p:spPr>
          <a:xfrm>
            <a:off x="457200" y="4724400"/>
            <a:ext cx="8229600" cy="1730602"/>
          </a:xfrm>
        </p:spPr>
        <p:txBody>
          <a:bodyPr>
            <a:normAutofit/>
          </a:bodyPr>
          <a:lstStyle/>
          <a:p>
            <a:r>
              <a:rPr lang="en-US" sz="2400" dirty="0" smtClean="0"/>
              <a:t>The </a:t>
            </a:r>
            <a:r>
              <a:rPr lang="en-US" sz="2400" dirty="0"/>
              <a:t>controller – small bits of code that gets information from the database and displays </a:t>
            </a:r>
            <a:r>
              <a:rPr lang="en-US" sz="2400" dirty="0" smtClean="0"/>
              <a:t>it to </a:t>
            </a:r>
            <a:r>
              <a:rPr lang="en-US" sz="2400" dirty="0"/>
              <a:t>the view. </a:t>
            </a:r>
            <a:endParaRPr lang="en-US" sz="2400" dirty="0" smtClean="0"/>
          </a:p>
          <a:p>
            <a:r>
              <a:rPr lang="en-US" sz="2400" dirty="0" smtClean="0"/>
              <a:t>The </a:t>
            </a:r>
            <a:r>
              <a:rPr lang="en-US" sz="2400" dirty="0"/>
              <a:t>controller knows how to process the data that comes from the model and how to pass it onto the view.</a:t>
            </a:r>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37</a:t>
            </a:fld>
            <a:endParaRPr lang="en-US"/>
          </a:p>
        </p:txBody>
      </p:sp>
      <p:sp>
        <p:nvSpPr>
          <p:cNvPr id="2" name="Title 1"/>
          <p:cNvSpPr>
            <a:spLocks noGrp="1"/>
          </p:cNvSpPr>
          <p:nvPr>
            <p:ph type="title"/>
          </p:nvPr>
        </p:nvSpPr>
        <p:spPr>
          <a:xfrm>
            <a:off x="421758" y="76200"/>
            <a:ext cx="8229600" cy="1447800"/>
          </a:xfrm>
        </p:spPr>
        <p:txBody>
          <a:bodyPr>
            <a:noAutofit/>
          </a:bodyPr>
          <a:lstStyle/>
          <a:p>
            <a:r>
              <a:rPr lang="en-US" sz="4800" dirty="0" smtClean="0">
                <a:solidFill>
                  <a:srgbClr val="800000"/>
                </a:solidFill>
              </a:rPr>
              <a:t>Model View Controller</a:t>
            </a:r>
            <a:r>
              <a:rPr lang="en-US" dirty="0" smtClean="0">
                <a:solidFill>
                  <a:srgbClr val="800000"/>
                </a:solidFill>
              </a:rPr>
              <a:t/>
            </a:r>
            <a:br>
              <a:rPr lang="en-US" dirty="0" smtClean="0">
                <a:solidFill>
                  <a:srgbClr val="800000"/>
                </a:solidFill>
              </a:rPr>
            </a:br>
            <a:r>
              <a:rPr lang="en-US" sz="3200" dirty="0" smtClean="0">
                <a:solidFill>
                  <a:srgbClr val="800000"/>
                </a:solidFill>
              </a:rPr>
              <a:t>What it is, and why it is important</a:t>
            </a:r>
            <a:endParaRPr lang="en-US" sz="3200" dirty="0">
              <a:solidFill>
                <a:srgbClr val="800000"/>
              </a:solidFill>
            </a:endParaRPr>
          </a:p>
        </p:txBody>
      </p:sp>
    </p:spTree>
    <p:extLst>
      <p:ext uri="{BB962C8B-B14F-4D97-AF65-F5344CB8AC3E}">
        <p14:creationId xmlns:p14="http://schemas.microsoft.com/office/powerpoint/2010/main" val="338807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371600"/>
            <a:ext cx="7408333" cy="4724400"/>
          </a:xfrm>
        </p:spPr>
        <p:txBody>
          <a:bodyPr>
            <a:normAutofit fontScale="92500" lnSpcReduction="10000"/>
          </a:bodyPr>
          <a:lstStyle/>
          <a:p>
            <a:r>
              <a:rPr lang="en-US" dirty="0"/>
              <a:t>Model</a:t>
            </a:r>
          </a:p>
          <a:p>
            <a:pPr lvl="1"/>
            <a:r>
              <a:rPr lang="en-US" dirty="0" smtClean="0"/>
              <a:t>database </a:t>
            </a:r>
            <a:r>
              <a:rPr lang="en-US" dirty="0"/>
              <a:t>tables (persistent data)</a:t>
            </a:r>
          </a:p>
          <a:p>
            <a:pPr lvl="1"/>
            <a:r>
              <a:rPr lang="en-US" dirty="0" smtClean="0"/>
              <a:t>session </a:t>
            </a:r>
            <a:r>
              <a:rPr lang="en-US" dirty="0"/>
              <a:t>information (current system state data)</a:t>
            </a:r>
          </a:p>
          <a:p>
            <a:pPr lvl="1"/>
            <a:r>
              <a:rPr lang="en-US" dirty="0" smtClean="0"/>
              <a:t> </a:t>
            </a:r>
            <a:r>
              <a:rPr lang="en-US" dirty="0"/>
              <a:t>rules governing transactions</a:t>
            </a:r>
          </a:p>
          <a:p>
            <a:r>
              <a:rPr lang="en-US" dirty="0" smtClean="0"/>
              <a:t>View</a:t>
            </a:r>
            <a:endParaRPr lang="en-US" dirty="0"/>
          </a:p>
          <a:p>
            <a:pPr lvl="1"/>
            <a:r>
              <a:rPr lang="en-US" dirty="0" smtClean="0"/>
              <a:t>(</a:t>
            </a:r>
            <a:r>
              <a:rPr lang="en-US" dirty="0"/>
              <a:t>X)HTML</a:t>
            </a:r>
          </a:p>
          <a:p>
            <a:pPr lvl="1"/>
            <a:r>
              <a:rPr lang="en-US" dirty="0" smtClean="0"/>
              <a:t>CSS </a:t>
            </a:r>
            <a:r>
              <a:rPr lang="en-US" dirty="0"/>
              <a:t>style sheets</a:t>
            </a:r>
          </a:p>
          <a:p>
            <a:pPr lvl="1"/>
            <a:r>
              <a:rPr lang="en-US" dirty="0" smtClean="0"/>
              <a:t>server-side </a:t>
            </a:r>
            <a:r>
              <a:rPr lang="en-US" dirty="0"/>
              <a:t>templates</a:t>
            </a:r>
          </a:p>
          <a:p>
            <a:r>
              <a:rPr lang="en-US" dirty="0" smtClean="0"/>
              <a:t> Controller</a:t>
            </a:r>
          </a:p>
          <a:p>
            <a:pPr lvl="1"/>
            <a:r>
              <a:rPr lang="en-US" dirty="0" smtClean="0"/>
              <a:t> client-side scripting</a:t>
            </a:r>
          </a:p>
          <a:p>
            <a:pPr lvl="1"/>
            <a:r>
              <a:rPr lang="en-US" dirty="0" smtClean="0"/>
              <a:t>http </a:t>
            </a:r>
            <a:r>
              <a:rPr lang="en-US" dirty="0"/>
              <a:t>request processing</a:t>
            </a:r>
          </a:p>
          <a:p>
            <a:pPr lvl="1"/>
            <a:r>
              <a:rPr lang="en-US" dirty="0" smtClean="0"/>
              <a:t> </a:t>
            </a:r>
            <a:r>
              <a:rPr lang="en-US" dirty="0"/>
              <a:t>business logic/preprocessing</a:t>
            </a:r>
          </a:p>
        </p:txBody>
      </p:sp>
      <p:sp>
        <p:nvSpPr>
          <p:cNvPr id="3" name="Slide Number Placeholder 2"/>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38</a:t>
            </a:fld>
            <a:endParaRPr lang="en-US"/>
          </a:p>
        </p:txBody>
      </p:sp>
      <p:sp>
        <p:nvSpPr>
          <p:cNvPr id="4" name="Title 3"/>
          <p:cNvSpPr>
            <a:spLocks noGrp="1"/>
          </p:cNvSpPr>
          <p:nvPr>
            <p:ph type="title"/>
          </p:nvPr>
        </p:nvSpPr>
        <p:spPr/>
        <p:txBody>
          <a:bodyPr>
            <a:normAutofit/>
          </a:bodyPr>
          <a:lstStyle/>
          <a:p>
            <a:r>
              <a:rPr lang="en-US" sz="4000" dirty="0" smtClean="0">
                <a:solidFill>
                  <a:srgbClr val="C00000"/>
                </a:solidFill>
              </a:rPr>
              <a:t>Model View Controller</a:t>
            </a:r>
            <a:endParaRPr lang="en-US" sz="4000" dirty="0">
              <a:solidFill>
                <a:srgbClr val="C00000"/>
              </a:solidFill>
            </a:endParaRPr>
          </a:p>
        </p:txBody>
      </p:sp>
      <p:pic>
        <p:nvPicPr>
          <p:cNvPr id="1026" name="Picture 2" descr="https://cms-assets.tutsplus.com/uploads/users/263/posts/21627/image/mv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895600"/>
            <a:ext cx="3810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37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1"/>
          </p:nvPr>
        </p:nvSpPr>
        <p:spPr>
          <a:xfrm>
            <a:off x="533400" y="1905000"/>
            <a:ext cx="8229600" cy="3794760"/>
          </a:xfrm>
        </p:spPr>
        <p:txBody>
          <a:bodyPr>
            <a:normAutofit/>
          </a:bodyPr>
          <a:lstStyle/>
          <a:p>
            <a:pPr>
              <a:spcBef>
                <a:spcPts val="270"/>
              </a:spcBef>
            </a:pPr>
            <a:r>
              <a:rPr lang="en-US" sz="2900" dirty="0" smtClean="0">
                <a:solidFill>
                  <a:schemeClr val="accent4">
                    <a:lumMod val="50000"/>
                  </a:schemeClr>
                </a:solidFill>
              </a:rPr>
              <a:t>Architecture</a:t>
            </a:r>
            <a:r>
              <a:rPr lang="en-US" sz="2900" dirty="0">
                <a:solidFill>
                  <a:schemeClr val="accent4">
                    <a:lumMod val="50000"/>
                  </a:schemeClr>
                </a:solidFill>
              </a:rPr>
              <a:t>: </a:t>
            </a:r>
            <a:r>
              <a:rPr lang="en-US" sz="2900" dirty="0">
                <a:solidFill>
                  <a:schemeClr val="accent2">
                    <a:lumMod val="50000"/>
                  </a:schemeClr>
                </a:solidFill>
              </a:rPr>
              <a:t>a software framework for fast modular construction of a system</a:t>
            </a:r>
          </a:p>
          <a:p>
            <a:pPr>
              <a:spcBef>
                <a:spcPts val="270"/>
              </a:spcBef>
            </a:pPr>
            <a:r>
              <a:rPr lang="en-US" sz="2900" dirty="0">
                <a:solidFill>
                  <a:schemeClr val="accent4">
                    <a:lumMod val="50000"/>
                  </a:schemeClr>
                </a:solidFill>
              </a:rPr>
              <a:t>Data: </a:t>
            </a:r>
            <a:r>
              <a:rPr lang="en-US" sz="2900" dirty="0">
                <a:solidFill>
                  <a:schemeClr val="accent2">
                    <a:lumMod val="50000"/>
                  </a:schemeClr>
                </a:solidFill>
              </a:rPr>
              <a:t>information stored and organized independent of architecture; ability to change content without touching software</a:t>
            </a:r>
          </a:p>
          <a:p>
            <a:pPr>
              <a:spcBef>
                <a:spcPts val="270"/>
              </a:spcBef>
            </a:pPr>
            <a:r>
              <a:rPr lang="en-US" sz="2900" dirty="0">
                <a:solidFill>
                  <a:schemeClr val="accent4">
                    <a:lumMod val="50000"/>
                  </a:schemeClr>
                </a:solidFill>
              </a:rPr>
              <a:t>Presentation: </a:t>
            </a:r>
            <a:r>
              <a:rPr lang="en-US" sz="2900" dirty="0">
                <a:solidFill>
                  <a:schemeClr val="accent2">
                    <a:lumMod val="50000"/>
                  </a:schemeClr>
                </a:solidFill>
              </a:rPr>
              <a:t>an skin independent of architecture and data; ability to change skins </a:t>
            </a:r>
          </a:p>
        </p:txBody>
      </p:sp>
      <p:sp>
        <p:nvSpPr>
          <p:cNvPr id="11" name="Slide Number Placeholder 10"/>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39</a:t>
            </a:fld>
            <a:endParaRPr lang="en-US"/>
          </a:p>
        </p:txBody>
      </p:sp>
      <p:sp>
        <p:nvSpPr>
          <p:cNvPr id="7170" name="Title 1"/>
          <p:cNvSpPr>
            <a:spLocks noGrp="1"/>
          </p:cNvSpPr>
          <p:nvPr>
            <p:ph type="title"/>
          </p:nvPr>
        </p:nvSpPr>
        <p:spPr>
          <a:xfrm>
            <a:off x="387546" y="152400"/>
            <a:ext cx="8229600" cy="1828800"/>
          </a:xfrm>
        </p:spPr>
        <p:txBody>
          <a:bodyPr>
            <a:normAutofit fontScale="90000"/>
          </a:bodyPr>
          <a:lstStyle/>
          <a:p>
            <a:r>
              <a:rPr lang="en-US" sz="3600" dirty="0" smtClean="0">
                <a:solidFill>
                  <a:srgbClr val="800000"/>
                </a:solidFill>
              </a:rPr>
              <a:t>It’s about Content </a:t>
            </a:r>
            <a:r>
              <a:rPr lang="en-US" sz="3600" dirty="0">
                <a:solidFill>
                  <a:srgbClr val="800000"/>
                </a:solidFill>
              </a:rPr>
              <a:t>Management </a:t>
            </a:r>
            <a:r>
              <a:rPr lang="en-US" sz="3600" dirty="0" smtClean="0">
                <a:solidFill>
                  <a:srgbClr val="800000"/>
                </a:solidFill>
              </a:rPr>
              <a:t>Systems</a:t>
            </a:r>
            <a:br>
              <a:rPr lang="en-US" sz="3600" dirty="0" smtClean="0">
                <a:solidFill>
                  <a:srgbClr val="800000"/>
                </a:solidFill>
              </a:rPr>
            </a:br>
            <a:r>
              <a:rPr lang="en-US" sz="3600" dirty="0" smtClean="0">
                <a:solidFill>
                  <a:srgbClr val="800000"/>
                </a:solidFill>
              </a:rPr>
              <a:t/>
            </a:r>
            <a:br>
              <a:rPr lang="en-US" sz="3600" dirty="0" smtClean="0">
                <a:solidFill>
                  <a:srgbClr val="800000"/>
                </a:solidFill>
              </a:rPr>
            </a:br>
            <a:r>
              <a:rPr lang="en-US" sz="2200" dirty="0" err="1" smtClean="0">
                <a:solidFill>
                  <a:schemeClr val="accent1"/>
                </a:solidFill>
              </a:rPr>
              <a:t>Systems</a:t>
            </a:r>
            <a:r>
              <a:rPr lang="en-US" sz="2200" dirty="0" smtClean="0">
                <a:solidFill>
                  <a:schemeClr val="accent1"/>
                </a:solidFill>
              </a:rPr>
              <a:t> that decouple architecture, data, and presentation so that each can be managed separately.</a:t>
            </a:r>
            <a:r>
              <a:rPr lang="en-US" sz="3200" dirty="0" smtClean="0"/>
              <a:t/>
            </a:r>
            <a:br>
              <a:rPr lang="en-US" sz="3200" dirty="0" smtClean="0"/>
            </a:br>
            <a:endParaRPr lang="en-US" sz="3600" dirty="0">
              <a:solidFill>
                <a:srgbClr val="800000"/>
              </a:solidFill>
            </a:endParaRPr>
          </a:p>
        </p:txBody>
      </p:sp>
      <p:pic>
        <p:nvPicPr>
          <p:cNvPr id="76802" name="Picture 2" descr="http://myhosting.com/blog/wp-content/uploads/2009/10/Joomla_Logo_Vert_Color1.png"/>
          <p:cNvPicPr>
            <a:picLocks noChangeAspect="1" noChangeArrowheads="1"/>
          </p:cNvPicPr>
          <p:nvPr/>
        </p:nvPicPr>
        <p:blipFill>
          <a:blip r:embed="rId3" cstate="print"/>
          <a:srcRect/>
          <a:stretch>
            <a:fillRect/>
          </a:stretch>
        </p:blipFill>
        <p:spPr bwMode="auto">
          <a:xfrm>
            <a:off x="7589520" y="5829300"/>
            <a:ext cx="1340318" cy="916778"/>
          </a:xfrm>
          <a:prstGeom prst="rect">
            <a:avLst/>
          </a:prstGeom>
          <a:noFill/>
        </p:spPr>
      </p:pic>
      <p:pic>
        <p:nvPicPr>
          <p:cNvPr id="76804" name="Picture 4" descr="http://www.cse.iitk.ac.in/users/ndubey/images/wordpress.jpg"/>
          <p:cNvPicPr>
            <a:picLocks noChangeAspect="1" noChangeArrowheads="1"/>
          </p:cNvPicPr>
          <p:nvPr/>
        </p:nvPicPr>
        <p:blipFill>
          <a:blip r:embed="rId4" cstate="print"/>
          <a:srcRect/>
          <a:stretch>
            <a:fillRect/>
          </a:stretch>
        </p:blipFill>
        <p:spPr bwMode="auto">
          <a:xfrm>
            <a:off x="6492240" y="5760720"/>
            <a:ext cx="1028700" cy="1028700"/>
          </a:xfrm>
          <a:prstGeom prst="rect">
            <a:avLst/>
          </a:prstGeom>
          <a:noFill/>
        </p:spPr>
      </p:pic>
      <p:pic>
        <p:nvPicPr>
          <p:cNvPr id="76806" name="Picture 6" descr="http://itbenchmark.files.wordpress.com/2009/01/drupal.jpg"/>
          <p:cNvPicPr>
            <a:picLocks noChangeAspect="1" noChangeArrowheads="1"/>
          </p:cNvPicPr>
          <p:nvPr/>
        </p:nvPicPr>
        <p:blipFill>
          <a:blip r:embed="rId5" cstate="print"/>
          <a:srcRect/>
          <a:stretch>
            <a:fillRect/>
          </a:stretch>
        </p:blipFill>
        <p:spPr bwMode="auto">
          <a:xfrm>
            <a:off x="2857500" y="5767598"/>
            <a:ext cx="891540" cy="1021822"/>
          </a:xfrm>
          <a:prstGeom prst="rect">
            <a:avLst/>
          </a:prstGeom>
          <a:noFill/>
        </p:spPr>
      </p:pic>
      <p:pic>
        <p:nvPicPr>
          <p:cNvPr id="76808" name="Picture 8" descr="http://blogs.alfresco.com/wp/webcasts/files/2009/11/alfrescologo.jpg"/>
          <p:cNvPicPr>
            <a:picLocks noChangeAspect="1" noChangeArrowheads="1"/>
          </p:cNvPicPr>
          <p:nvPr/>
        </p:nvPicPr>
        <p:blipFill>
          <a:blip r:embed="rId6" cstate="print"/>
          <a:srcRect/>
          <a:stretch>
            <a:fillRect/>
          </a:stretch>
        </p:blipFill>
        <p:spPr bwMode="auto">
          <a:xfrm>
            <a:off x="4021212" y="5829031"/>
            <a:ext cx="962268" cy="960389"/>
          </a:xfrm>
          <a:prstGeom prst="rect">
            <a:avLst/>
          </a:prstGeom>
          <a:noFill/>
        </p:spPr>
      </p:pic>
      <p:pic>
        <p:nvPicPr>
          <p:cNvPr id="76810" name="Picture 10" descr="http://lowendmac.com/orchard/05/pink/taligent.gif"/>
          <p:cNvPicPr>
            <a:picLocks noChangeAspect="1" noChangeArrowheads="1"/>
          </p:cNvPicPr>
          <p:nvPr/>
        </p:nvPicPr>
        <p:blipFill>
          <a:blip r:embed="rId7" cstate="print"/>
          <a:srcRect r="77465"/>
          <a:stretch>
            <a:fillRect/>
          </a:stretch>
        </p:blipFill>
        <p:spPr bwMode="auto">
          <a:xfrm>
            <a:off x="320040" y="5780721"/>
            <a:ext cx="891540" cy="1077279"/>
          </a:xfrm>
          <a:prstGeom prst="rect">
            <a:avLst/>
          </a:prstGeom>
          <a:noFill/>
        </p:spPr>
      </p:pic>
      <p:pic>
        <p:nvPicPr>
          <p:cNvPr id="76812" name="Picture 12" descr="http://www.octalsoftware.com/images/stories/logo_dotnetnuke.jpg"/>
          <p:cNvPicPr>
            <a:picLocks noChangeAspect="1" noChangeArrowheads="1"/>
          </p:cNvPicPr>
          <p:nvPr/>
        </p:nvPicPr>
        <p:blipFill>
          <a:blip r:embed="rId8" cstate="print"/>
          <a:srcRect/>
          <a:stretch>
            <a:fillRect/>
          </a:stretch>
        </p:blipFill>
        <p:spPr bwMode="auto">
          <a:xfrm>
            <a:off x="1468755" y="5743575"/>
            <a:ext cx="1114425" cy="1114425"/>
          </a:xfrm>
          <a:prstGeom prst="rect">
            <a:avLst/>
          </a:prstGeom>
          <a:noFill/>
        </p:spPr>
      </p:pic>
      <p:pic>
        <p:nvPicPr>
          <p:cNvPr id="76814" name="Picture 14" descr="http://www.debabelizer.com/NR/rdonlyres/ecohz7khnnhg6vnjvheuzdiq22yu5gcnvdjwumi2oyqptl5e57ru754uwpjoasuy5d2uyjrtfxqymlmqwo4jwb4lhqa/logo_vignette.gif"/>
          <p:cNvPicPr>
            <a:picLocks noChangeAspect="1" noChangeArrowheads="1"/>
          </p:cNvPicPr>
          <p:nvPr/>
        </p:nvPicPr>
        <p:blipFill>
          <a:blip r:embed="rId9" cstate="print"/>
          <a:srcRect/>
          <a:stretch>
            <a:fillRect/>
          </a:stretch>
        </p:blipFill>
        <p:spPr bwMode="auto">
          <a:xfrm>
            <a:off x="5144859" y="5829300"/>
            <a:ext cx="1210221" cy="882968"/>
          </a:xfrm>
          <a:prstGeom prst="rect">
            <a:avLst/>
          </a:prstGeom>
          <a:noFill/>
        </p:spPr>
      </p:pic>
    </p:spTree>
    <p:extLst>
      <p:ext uri="{BB962C8B-B14F-4D97-AF65-F5344CB8AC3E}">
        <p14:creationId xmlns:p14="http://schemas.microsoft.com/office/powerpoint/2010/main" val="42662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fade">
                                      <p:cBhvr>
                                        <p:cTn id="7" dur="500"/>
                                        <p:tgtEl>
                                          <p:spTgt spid="768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810"/>
                                        </p:tgtEl>
                                        <p:attrNameLst>
                                          <p:attrName>style.visibility</p:attrName>
                                        </p:attrNameLst>
                                      </p:cBhvr>
                                      <p:to>
                                        <p:strVal val="visible"/>
                                      </p:to>
                                    </p:set>
                                    <p:animEffect transition="in" filter="fade">
                                      <p:cBhvr>
                                        <p:cTn id="11" dur="500"/>
                                        <p:tgtEl>
                                          <p:spTgt spid="768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804"/>
                                        </p:tgtEl>
                                        <p:attrNameLst>
                                          <p:attrName>style.visibility</p:attrName>
                                        </p:attrNameLst>
                                      </p:cBhvr>
                                      <p:to>
                                        <p:strVal val="visible"/>
                                      </p:to>
                                    </p:set>
                                    <p:animEffect transition="in" filter="fade">
                                      <p:cBhvr>
                                        <p:cTn id="15" dur="500"/>
                                        <p:tgtEl>
                                          <p:spTgt spid="7680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6812"/>
                                        </p:tgtEl>
                                        <p:attrNameLst>
                                          <p:attrName>style.visibility</p:attrName>
                                        </p:attrNameLst>
                                      </p:cBhvr>
                                      <p:to>
                                        <p:strVal val="visible"/>
                                      </p:to>
                                    </p:set>
                                    <p:animEffect transition="in" filter="fade">
                                      <p:cBhvr>
                                        <p:cTn id="19" dur="500"/>
                                        <p:tgtEl>
                                          <p:spTgt spid="768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6806"/>
                                        </p:tgtEl>
                                        <p:attrNameLst>
                                          <p:attrName>style.visibility</p:attrName>
                                        </p:attrNameLst>
                                      </p:cBhvr>
                                      <p:to>
                                        <p:strVal val="visible"/>
                                      </p:to>
                                    </p:set>
                                    <p:animEffect transition="in" filter="fade">
                                      <p:cBhvr>
                                        <p:cTn id="23" dur="500"/>
                                        <p:tgtEl>
                                          <p:spTgt spid="7680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6814"/>
                                        </p:tgtEl>
                                        <p:attrNameLst>
                                          <p:attrName>style.visibility</p:attrName>
                                        </p:attrNameLst>
                                      </p:cBhvr>
                                      <p:to>
                                        <p:strVal val="visible"/>
                                      </p:to>
                                    </p:set>
                                    <p:animEffect transition="in" filter="fade">
                                      <p:cBhvr>
                                        <p:cTn id="27" dur="500"/>
                                        <p:tgtEl>
                                          <p:spTgt spid="768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6808"/>
                                        </p:tgtEl>
                                        <p:attrNameLst>
                                          <p:attrName>style.visibility</p:attrName>
                                        </p:attrNameLst>
                                      </p:cBhvr>
                                      <p:to>
                                        <p:strVal val="visible"/>
                                      </p:to>
                                    </p:set>
                                    <p:animEffect transition="in" filter="fade">
                                      <p:cBhvr>
                                        <p:cTn id="31" dur="500"/>
                                        <p:tgtEl>
                                          <p:spTgt spid="7680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3991088" y="6250163"/>
            <a:ext cx="1161826" cy="365125"/>
          </a:xfrm>
          <a:prstGeom prst="rect">
            <a:avLst/>
          </a:prstGeom>
        </p:spPr>
        <p:txBody>
          <a:bodyPr/>
          <a:lstStyle/>
          <a:p>
            <a:fld id="{3439DEDF-748B-48DA-8ED1-C8D2BF07B1D4}" type="slidenum">
              <a:rPr lang="en-US" smtClean="0"/>
              <a:pPr/>
              <a:t>4</a:t>
            </a:fld>
            <a:endParaRPr lang="en-US" dirty="0"/>
          </a:p>
        </p:txBody>
      </p:sp>
      <p:sp>
        <p:nvSpPr>
          <p:cNvPr id="2" name="Title 1"/>
          <p:cNvSpPr>
            <a:spLocks noGrp="1"/>
          </p:cNvSpPr>
          <p:nvPr>
            <p:ph type="title"/>
          </p:nvPr>
        </p:nvSpPr>
        <p:spPr>
          <a:xfrm>
            <a:off x="609600" y="5550932"/>
            <a:ext cx="8077200" cy="1143000"/>
          </a:xfrm>
        </p:spPr>
        <p:txBody>
          <a:bodyPr/>
          <a:lstStyle/>
          <a:p>
            <a:r>
              <a:rPr lang="en-US" dirty="0" smtClean="0"/>
              <a:t>Start </a:t>
            </a:r>
            <a:r>
              <a:rPr lang="en-US" dirty="0" err="1" smtClean="0"/>
              <a:t>withPAD</a:t>
            </a:r>
            <a:r>
              <a:rPr lang="en-US" dirty="0" smtClean="0"/>
              <a:t> Model – 2 Tier</a:t>
            </a:r>
            <a:endParaRPr lang="en-US" dirty="0"/>
          </a:p>
        </p:txBody>
      </p:sp>
      <p:sp>
        <p:nvSpPr>
          <p:cNvPr id="6" name="Rectangle 5"/>
          <p:cNvSpPr/>
          <p:nvPr/>
        </p:nvSpPr>
        <p:spPr>
          <a:xfrm>
            <a:off x="1066800" y="2057400"/>
            <a:ext cx="1371600" cy="3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029200" y="1981200"/>
            <a:ext cx="1447800" cy="3200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781800" y="1981200"/>
            <a:ext cx="1447800" cy="3200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066800" y="1524000"/>
            <a:ext cx="1447800" cy="381000"/>
          </a:xfrm>
          <a:prstGeom prst="rect">
            <a:avLst/>
          </a:prstGeom>
          <a:noFill/>
        </p:spPr>
        <p:txBody>
          <a:bodyPr wrap="square" rtlCol="0">
            <a:spAutoFit/>
          </a:bodyPr>
          <a:lstStyle/>
          <a:p>
            <a:pPr algn="ctr"/>
            <a:r>
              <a:rPr lang="en-US" dirty="0" smtClean="0"/>
              <a:t>Presentation</a:t>
            </a:r>
            <a:endParaRPr lang="en-US" dirty="0"/>
          </a:p>
        </p:txBody>
      </p:sp>
      <p:sp>
        <p:nvSpPr>
          <p:cNvPr id="10" name="TextBox 9"/>
          <p:cNvSpPr txBox="1"/>
          <p:nvPr/>
        </p:nvSpPr>
        <p:spPr>
          <a:xfrm>
            <a:off x="5029200" y="1447800"/>
            <a:ext cx="1371600" cy="369332"/>
          </a:xfrm>
          <a:prstGeom prst="rect">
            <a:avLst/>
          </a:prstGeom>
          <a:noFill/>
        </p:spPr>
        <p:txBody>
          <a:bodyPr wrap="square" rtlCol="0">
            <a:spAutoFit/>
          </a:bodyPr>
          <a:lstStyle/>
          <a:p>
            <a:pPr algn="ctr"/>
            <a:r>
              <a:rPr lang="en-US" dirty="0" smtClean="0"/>
              <a:t>Application</a:t>
            </a:r>
            <a:endParaRPr lang="en-US" dirty="0"/>
          </a:p>
        </p:txBody>
      </p:sp>
      <p:sp>
        <p:nvSpPr>
          <p:cNvPr id="11" name="TextBox 10"/>
          <p:cNvSpPr txBox="1"/>
          <p:nvPr/>
        </p:nvSpPr>
        <p:spPr>
          <a:xfrm>
            <a:off x="6781800" y="1447800"/>
            <a:ext cx="1371600" cy="381000"/>
          </a:xfrm>
          <a:prstGeom prst="rect">
            <a:avLst/>
          </a:prstGeom>
          <a:noFill/>
        </p:spPr>
        <p:txBody>
          <a:bodyPr wrap="square" rtlCol="0">
            <a:spAutoFit/>
          </a:bodyPr>
          <a:lstStyle/>
          <a:p>
            <a:pPr algn="ctr"/>
            <a:r>
              <a:rPr lang="en-US" dirty="0" smtClean="0"/>
              <a:t>Data</a:t>
            </a:r>
            <a:endParaRPr lang="en-US" dirty="0"/>
          </a:p>
        </p:txBody>
      </p:sp>
      <p:sp>
        <p:nvSpPr>
          <p:cNvPr id="13" name="TextBox 12"/>
          <p:cNvSpPr txBox="1"/>
          <p:nvPr/>
        </p:nvSpPr>
        <p:spPr>
          <a:xfrm>
            <a:off x="1066800" y="5257800"/>
            <a:ext cx="1371600" cy="369332"/>
          </a:xfrm>
          <a:prstGeom prst="rect">
            <a:avLst/>
          </a:prstGeom>
          <a:noFill/>
        </p:spPr>
        <p:txBody>
          <a:bodyPr wrap="square" rtlCol="0">
            <a:spAutoFit/>
          </a:bodyPr>
          <a:lstStyle/>
          <a:p>
            <a:pPr algn="ctr"/>
            <a:r>
              <a:rPr lang="en-US" dirty="0" smtClean="0"/>
              <a:t>Thin Client</a:t>
            </a:r>
            <a:endParaRPr lang="en-US" dirty="0"/>
          </a:p>
        </p:txBody>
      </p:sp>
      <p:sp>
        <p:nvSpPr>
          <p:cNvPr id="14" name="TextBox 13"/>
          <p:cNvSpPr txBox="1"/>
          <p:nvPr/>
        </p:nvSpPr>
        <p:spPr>
          <a:xfrm>
            <a:off x="4495800" y="5181600"/>
            <a:ext cx="3276600" cy="369332"/>
          </a:xfrm>
          <a:prstGeom prst="rect">
            <a:avLst/>
          </a:prstGeom>
          <a:noFill/>
        </p:spPr>
        <p:txBody>
          <a:bodyPr wrap="square" rtlCol="0">
            <a:spAutoFit/>
          </a:bodyPr>
          <a:lstStyle/>
          <a:p>
            <a:pPr algn="ctr"/>
            <a:r>
              <a:rPr lang="en-US" dirty="0" smtClean="0"/>
              <a:t>Server</a:t>
            </a:r>
            <a:endParaRPr lang="en-US" dirty="0"/>
          </a:p>
        </p:txBody>
      </p:sp>
      <p:sp>
        <p:nvSpPr>
          <p:cNvPr id="15" name="Left Bracket 14"/>
          <p:cNvSpPr/>
          <p:nvPr/>
        </p:nvSpPr>
        <p:spPr>
          <a:xfrm rot="16200000">
            <a:off x="1638300" y="4686300"/>
            <a:ext cx="304800" cy="1447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ket 15"/>
          <p:cNvSpPr/>
          <p:nvPr/>
        </p:nvSpPr>
        <p:spPr>
          <a:xfrm rot="16200000">
            <a:off x="6515100" y="3771900"/>
            <a:ext cx="304800" cy="32766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itle 1"/>
          <p:cNvSpPr txBox="1">
            <a:spLocks/>
          </p:cNvSpPr>
          <p:nvPr/>
        </p:nvSpPr>
        <p:spPr>
          <a:xfrm>
            <a:off x="457200" y="304800"/>
            <a:ext cx="8229600" cy="1143000"/>
          </a:xfrm>
          <a:prstGeom prst="rect">
            <a:avLst/>
          </a:prstGeom>
          <a:solidFill>
            <a:schemeClr val="bg1"/>
          </a:solidFill>
        </p:spPr>
        <p:txBody>
          <a:bodyPr vert="horz" lIns="91440" tIns="45720" rIns="91440" bIns="45720" rtlCol="0" anchor="ctr">
            <a:normAutofit fontScale="77500" lnSpcReduction="20000"/>
          </a:bodyPr>
          <a:lstStyle/>
          <a:p>
            <a:pPr lvl="0" algn="ctr">
              <a:spcBef>
                <a:spcPct val="0"/>
              </a:spcBef>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PAD (</a:t>
            </a:r>
            <a:r>
              <a:rPr lang="en-US" sz="4400" b="1" dirty="0"/>
              <a:t>packet </a:t>
            </a:r>
            <a:r>
              <a:rPr lang="en-US" sz="4400" b="1" dirty="0" smtClean="0"/>
              <a:t>assembler/disassembler)</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Model – 3 Tier</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8" name="Left Bracket 17"/>
          <p:cNvSpPr/>
          <p:nvPr/>
        </p:nvSpPr>
        <p:spPr>
          <a:xfrm rot="16200000">
            <a:off x="7391400" y="4648201"/>
            <a:ext cx="304800" cy="15240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Left Bracket 18"/>
          <p:cNvSpPr/>
          <p:nvPr/>
        </p:nvSpPr>
        <p:spPr>
          <a:xfrm rot="16200000">
            <a:off x="4419600" y="4572000"/>
            <a:ext cx="304800" cy="16764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p:cNvSpPr txBox="1"/>
          <p:nvPr/>
        </p:nvSpPr>
        <p:spPr>
          <a:xfrm>
            <a:off x="6705600" y="5181600"/>
            <a:ext cx="1600200" cy="369332"/>
          </a:xfrm>
          <a:prstGeom prst="rect">
            <a:avLst/>
          </a:prstGeom>
          <a:noFill/>
        </p:spPr>
        <p:txBody>
          <a:bodyPr wrap="square" rtlCol="0">
            <a:spAutoFit/>
          </a:bodyPr>
          <a:lstStyle/>
          <a:p>
            <a:pPr algn="ctr"/>
            <a:r>
              <a:rPr lang="en-US" dirty="0" smtClean="0"/>
              <a:t>Server</a:t>
            </a:r>
            <a:endParaRPr lang="en-US" dirty="0"/>
          </a:p>
        </p:txBody>
      </p:sp>
      <p:sp>
        <p:nvSpPr>
          <p:cNvPr id="22" name="TextBox 21"/>
          <p:cNvSpPr txBox="1"/>
          <p:nvPr/>
        </p:nvSpPr>
        <p:spPr>
          <a:xfrm>
            <a:off x="3657600" y="5269468"/>
            <a:ext cx="1676400" cy="369332"/>
          </a:xfrm>
          <a:prstGeom prst="rect">
            <a:avLst/>
          </a:prstGeom>
          <a:noFill/>
        </p:spPr>
        <p:txBody>
          <a:bodyPr wrap="square" rtlCol="0">
            <a:spAutoFit/>
          </a:bodyPr>
          <a:lstStyle/>
          <a:p>
            <a:pPr algn="ctr"/>
            <a:r>
              <a:rPr lang="en-US" dirty="0" smtClean="0"/>
              <a:t>Server</a:t>
            </a:r>
            <a:endParaRPr lang="en-US" dirty="0"/>
          </a:p>
        </p:txBody>
      </p:sp>
    </p:spTree>
    <p:extLst>
      <p:ext uri="{BB962C8B-B14F-4D97-AF65-F5344CB8AC3E}">
        <p14:creationId xmlns:p14="http://schemas.microsoft.com/office/powerpoint/2010/main" val="337136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par>
                                <p:cTn id="10" presetID="9" presetClass="exit" presetSubtype="0" fill="hold" nodeType="withEffect">
                                  <p:stCondLst>
                                    <p:cond delay="0"/>
                                  </p:stCondLst>
                                  <p:childTnLst>
                                    <p:animEffect transition="out" filter="dissolve">
                                      <p:cBhvr>
                                        <p:cTn id="11" dur="500"/>
                                        <p:tgtEl>
                                          <p:spTgt spid="14">
                                            <p:txEl>
                                              <p:pRg st="0" end="0"/>
                                            </p:txEl>
                                          </p:spTgt>
                                        </p:tgtEl>
                                      </p:cBhvr>
                                    </p:animEffect>
                                    <p:set>
                                      <p:cBhvr>
                                        <p:cTn id="12" dur="1" fill="hold">
                                          <p:stCondLst>
                                            <p:cond delay="499"/>
                                          </p:stCondLst>
                                        </p:cTn>
                                        <p:tgtEl>
                                          <p:spTgt spid="14">
                                            <p:txEl>
                                              <p:pRg st="0" end="0"/>
                                            </p:txEl>
                                          </p:spTgt>
                                        </p:tgtEl>
                                        <p:attrNameLst>
                                          <p:attrName>style.visibility</p:attrName>
                                        </p:attrNameLst>
                                      </p:cBhvr>
                                      <p:to>
                                        <p:strVal val="hidden"/>
                                      </p:to>
                                    </p:set>
                                  </p:childTnLst>
                                </p:cTn>
                              </p:par>
                              <p:par>
                                <p:cTn id="13" presetID="35" presetClass="path" presetSubtype="0" accel="50000" decel="50000" fill="hold" grpId="0" nodeType="withEffect">
                                  <p:stCondLst>
                                    <p:cond delay="0"/>
                                  </p:stCondLst>
                                  <p:childTnLst>
                                    <p:animMotion origin="layout" path="M 3.33333E-6 -2.22222E-6 L -0.12917 -2.22222E-6 " pathEditMode="relative" rAng="0" ptsTypes="AA">
                                      <p:cBhvr>
                                        <p:cTn id="14" dur="1000" fill="hold"/>
                                        <p:tgtEl>
                                          <p:spTgt spid="7"/>
                                        </p:tgtEl>
                                        <p:attrNameLst>
                                          <p:attrName>ppt_x</p:attrName>
                                          <p:attrName>ppt_y</p:attrName>
                                        </p:attrNameLst>
                                      </p:cBhvr>
                                      <p:rCtr x="-65" y="0"/>
                                    </p:animMotion>
                                  </p:childTnLst>
                                </p:cTn>
                              </p:par>
                              <p:par>
                                <p:cTn id="15" presetID="35" presetClass="path" presetSubtype="0" accel="50000" decel="50000" fill="hold" grpId="0" nodeType="withEffect">
                                  <p:stCondLst>
                                    <p:cond delay="0"/>
                                  </p:stCondLst>
                                  <p:childTnLst>
                                    <p:animMotion origin="layout" path="M 1.11022E-16 -2.96296E-6 L -0.125 0.00648 " pathEditMode="relative" rAng="0" ptsTypes="AA">
                                      <p:cBhvr>
                                        <p:cTn id="16" dur="1000" fill="hold"/>
                                        <p:tgtEl>
                                          <p:spTgt spid="10"/>
                                        </p:tgtEl>
                                        <p:attrNameLst>
                                          <p:attrName>ppt_x</p:attrName>
                                          <p:attrName>ppt_y</p:attrName>
                                        </p:attrNameLst>
                                      </p:cBhvr>
                                      <p:rCtr x="-63" y="3"/>
                                    </p:animMotion>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6" grpId="0" animBg="1"/>
      <p:bldP spid="17" grpId="0" animBg="1"/>
      <p:bldP spid="18" grpId="0" animBg="1"/>
      <p:bldP spid="19" grpId="0" animBg="1"/>
      <p:bldP spid="21"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ext Box 5"/>
          <p:cNvSpPr txBox="1">
            <a:spLocks noChangeArrowheads="1"/>
          </p:cNvSpPr>
          <p:nvPr/>
        </p:nvSpPr>
        <p:spPr bwMode="auto">
          <a:xfrm>
            <a:off x="182880" y="6515100"/>
            <a:ext cx="8023860" cy="210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charset="0"/>
              </a:defRPr>
            </a:lvl1pPr>
            <a:lvl2pPr indent="-342900">
              <a:defRPr sz="2400">
                <a:solidFill>
                  <a:schemeClr val="tx1"/>
                </a:solidFill>
                <a:latin typeface="Times New Roman" charset="0"/>
              </a:defRPr>
            </a:lvl2pPr>
            <a:lvl3pPr marL="857250" indent="-285750">
              <a:defRPr sz="2400">
                <a:solidFill>
                  <a:schemeClr val="tx1"/>
                </a:solidFill>
                <a:latin typeface="Times New Roman" charset="0"/>
              </a:defRPr>
            </a:lvl3pPr>
            <a:lvl4pPr marL="1257300" indent="-228600">
              <a:defRPr sz="2400">
                <a:solidFill>
                  <a:schemeClr val="tx1"/>
                </a:solidFill>
                <a:latin typeface="Times New Roman" charset="0"/>
              </a:defRPr>
            </a:lvl4pPr>
            <a:lvl5pPr marL="1714500" indent="-228600">
              <a:defRPr sz="2400">
                <a:solidFill>
                  <a:schemeClr val="tx1"/>
                </a:solidFill>
                <a:latin typeface="Times New Roman" charset="0"/>
              </a:defRPr>
            </a:lvl5pPr>
            <a:lvl6pPr marL="2171700" indent="-228600" fontAlgn="base">
              <a:spcBef>
                <a:spcPct val="0"/>
              </a:spcBef>
              <a:spcAft>
                <a:spcPct val="0"/>
              </a:spcAft>
              <a:defRPr sz="2400">
                <a:solidFill>
                  <a:schemeClr val="tx1"/>
                </a:solidFill>
                <a:latin typeface="Times New Roman" charset="0"/>
              </a:defRPr>
            </a:lvl6pPr>
            <a:lvl7pPr marL="2628900" indent="-228600" fontAlgn="base">
              <a:spcBef>
                <a:spcPct val="0"/>
              </a:spcBef>
              <a:spcAft>
                <a:spcPct val="0"/>
              </a:spcAft>
              <a:defRPr sz="2400">
                <a:solidFill>
                  <a:schemeClr val="tx1"/>
                </a:solidFill>
                <a:latin typeface="Times New Roman" charset="0"/>
              </a:defRPr>
            </a:lvl7pPr>
            <a:lvl8pPr marL="3086100" indent="-228600" fontAlgn="base">
              <a:spcBef>
                <a:spcPct val="0"/>
              </a:spcBef>
              <a:spcAft>
                <a:spcPct val="0"/>
              </a:spcAft>
              <a:defRPr sz="2400">
                <a:solidFill>
                  <a:schemeClr val="tx1"/>
                </a:solidFill>
                <a:latin typeface="Times New Roman" charset="0"/>
              </a:defRPr>
            </a:lvl8pPr>
            <a:lvl9pPr marL="3543300" indent="-228600" fontAlgn="base">
              <a:spcBef>
                <a:spcPct val="0"/>
              </a:spcBef>
              <a:spcAft>
                <a:spcPct val="0"/>
              </a:spcAft>
              <a:defRPr sz="2400">
                <a:solidFill>
                  <a:schemeClr val="tx1"/>
                </a:solidFill>
                <a:latin typeface="Times New Roman" charset="0"/>
              </a:defRPr>
            </a:lvl9pPr>
          </a:lstStyle>
          <a:p>
            <a:pPr>
              <a:lnSpc>
                <a:spcPct val="95000"/>
              </a:lnSpc>
              <a:defRPr/>
            </a:pPr>
            <a:r>
              <a:rPr lang="en-US" sz="1400" dirty="0" smtClean="0">
                <a:ln>
                  <a:solidFill>
                    <a:schemeClr val="tx1">
                      <a:lumMod val="50000"/>
                      <a:lumOff val="50000"/>
                    </a:schemeClr>
                  </a:solidFill>
                </a:ln>
                <a:solidFill>
                  <a:srgbClr val="4D4D4D"/>
                </a:solidFill>
                <a:latin typeface="Arial" charset="0"/>
              </a:rPr>
              <a:t>http://www.indeed.com/jobtrends?q=java,c%2B%2B,"content+management"&amp;relative=1&amp;relative=1</a:t>
            </a:r>
            <a:endParaRPr lang="en-US" sz="1400" dirty="0">
              <a:ln>
                <a:solidFill>
                  <a:schemeClr val="tx1">
                    <a:lumMod val="50000"/>
                    <a:lumOff val="50000"/>
                  </a:schemeClr>
                </a:solidFill>
              </a:ln>
              <a:solidFill>
                <a:srgbClr val="4D4D4D"/>
              </a:solidFill>
              <a:latin typeface="Arial" charset="0"/>
            </a:endParaRPr>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40</a:t>
            </a:fld>
            <a:endParaRPr lang="en-US"/>
          </a:p>
        </p:txBody>
      </p:sp>
      <p:pic>
        <p:nvPicPr>
          <p:cNvPr id="2" name="Picture 2" descr="java,c++,&quot;content management&quot; Job Trends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28600"/>
            <a:ext cx="672084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6201" y="3680988"/>
            <a:ext cx="5143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8733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609600" y="1295400"/>
            <a:ext cx="8077200" cy="5211763"/>
          </a:xfrm>
        </p:spPr>
        <p:txBody>
          <a:bodyPr>
            <a:normAutofit/>
          </a:bodyPr>
          <a:lstStyle/>
          <a:p>
            <a:r>
              <a:rPr lang="en-US" sz="2400" dirty="0" smtClean="0"/>
              <a:t>Modularity</a:t>
            </a:r>
          </a:p>
          <a:p>
            <a:r>
              <a:rPr lang="en-US" sz="2400" dirty="0" smtClean="0"/>
              <a:t>Security Model</a:t>
            </a:r>
          </a:p>
          <a:p>
            <a:r>
              <a:rPr lang="en-US" sz="2400" dirty="0" smtClean="0"/>
              <a:t>Template/Skin/Theme  also Language</a:t>
            </a:r>
          </a:p>
          <a:p>
            <a:r>
              <a:rPr lang="en-US" sz="2400" dirty="0" smtClean="0"/>
              <a:t>User/Role Model</a:t>
            </a:r>
          </a:p>
          <a:p>
            <a:r>
              <a:rPr lang="en-US" sz="2400" dirty="0" smtClean="0"/>
              <a:t>Media Management</a:t>
            </a:r>
          </a:p>
          <a:p>
            <a:pPr eaLnBrk="1" hangingPunct="1"/>
            <a:r>
              <a:rPr lang="en-US" sz="2400" dirty="0" smtClean="0"/>
              <a:t>Taxonomy</a:t>
            </a:r>
          </a:p>
          <a:p>
            <a:pPr eaLnBrk="1" hangingPunct="1"/>
            <a:r>
              <a:rPr lang="en-US" sz="2400" dirty="0" smtClean="0"/>
              <a:t>Workflow Model</a:t>
            </a:r>
          </a:p>
          <a:p>
            <a:pPr eaLnBrk="1" hangingPunct="1"/>
            <a:r>
              <a:rPr lang="en-US" sz="2400" dirty="0" smtClean="0"/>
              <a:t>Content Distribution Management</a:t>
            </a:r>
          </a:p>
          <a:p>
            <a:pPr eaLnBrk="1" hangingPunct="1"/>
            <a:r>
              <a:rPr lang="en-US" sz="2400" dirty="0" smtClean="0"/>
              <a:t>Front End / Back End Dashboard</a:t>
            </a:r>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41</a:t>
            </a:fld>
            <a:endParaRPr lang="en-US"/>
          </a:p>
        </p:txBody>
      </p:sp>
      <p:sp>
        <p:nvSpPr>
          <p:cNvPr id="10242" name="Title 1"/>
          <p:cNvSpPr>
            <a:spLocks noGrp="1"/>
          </p:cNvSpPr>
          <p:nvPr>
            <p:ph type="title"/>
          </p:nvPr>
        </p:nvSpPr>
        <p:spPr/>
        <p:txBody>
          <a:bodyPr>
            <a:normAutofit/>
          </a:bodyPr>
          <a:lstStyle/>
          <a:p>
            <a:pPr eaLnBrk="1" hangingPunct="1"/>
            <a:r>
              <a:rPr lang="en-US" dirty="0" smtClean="0">
                <a:solidFill>
                  <a:srgbClr val="800000"/>
                </a:solidFill>
              </a:rPr>
              <a:t>What does a CMS framework have?</a:t>
            </a:r>
          </a:p>
        </p:txBody>
      </p:sp>
    </p:spTree>
    <p:extLst>
      <p:ext uri="{BB962C8B-B14F-4D97-AF65-F5344CB8AC3E}">
        <p14:creationId xmlns:p14="http://schemas.microsoft.com/office/powerpoint/2010/main" val="84256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500"/>
                                        <p:tgtEl>
                                          <p:spTgt spid="1024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animEffect transition="in" filter="fade">
                                      <p:cBhvr>
                                        <p:cTn id="11" dur="500"/>
                                        <p:tgtEl>
                                          <p:spTgt spid="1024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animEffect transition="in" filter="fade">
                                      <p:cBhvr>
                                        <p:cTn id="15" dur="500"/>
                                        <p:tgtEl>
                                          <p:spTgt spid="1024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animEffect transition="in" filter="fade">
                                      <p:cBhvr>
                                        <p:cTn id="19" dur="500"/>
                                        <p:tgtEl>
                                          <p:spTgt spid="1024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animEffect transition="in" filter="fade">
                                      <p:cBhvr>
                                        <p:cTn id="23" dur="500"/>
                                        <p:tgtEl>
                                          <p:spTgt spid="1024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243">
                                            <p:txEl>
                                              <p:pRg st="5" end="5"/>
                                            </p:txEl>
                                          </p:spTgt>
                                        </p:tgtEl>
                                        <p:attrNameLst>
                                          <p:attrName>style.visibility</p:attrName>
                                        </p:attrNameLst>
                                      </p:cBhvr>
                                      <p:to>
                                        <p:strVal val="visible"/>
                                      </p:to>
                                    </p:set>
                                    <p:animEffect transition="in" filter="fade">
                                      <p:cBhvr>
                                        <p:cTn id="27" dur="500"/>
                                        <p:tgtEl>
                                          <p:spTgt spid="1024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243">
                                            <p:txEl>
                                              <p:pRg st="6" end="6"/>
                                            </p:txEl>
                                          </p:spTgt>
                                        </p:tgtEl>
                                        <p:attrNameLst>
                                          <p:attrName>style.visibility</p:attrName>
                                        </p:attrNameLst>
                                      </p:cBhvr>
                                      <p:to>
                                        <p:strVal val="visible"/>
                                      </p:to>
                                    </p:set>
                                    <p:animEffect transition="in" filter="fade">
                                      <p:cBhvr>
                                        <p:cTn id="31" dur="500"/>
                                        <p:tgtEl>
                                          <p:spTgt spid="10243">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243">
                                            <p:txEl>
                                              <p:pRg st="7" end="7"/>
                                            </p:txEl>
                                          </p:spTgt>
                                        </p:tgtEl>
                                        <p:attrNameLst>
                                          <p:attrName>style.visibility</p:attrName>
                                        </p:attrNameLst>
                                      </p:cBhvr>
                                      <p:to>
                                        <p:strVal val="visible"/>
                                      </p:to>
                                    </p:set>
                                    <p:animEffect transition="in" filter="fade">
                                      <p:cBhvr>
                                        <p:cTn id="35" dur="500"/>
                                        <p:tgtEl>
                                          <p:spTgt spid="10243">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243">
                                            <p:txEl>
                                              <p:pRg st="8" end="8"/>
                                            </p:txEl>
                                          </p:spTgt>
                                        </p:tgtEl>
                                        <p:attrNameLst>
                                          <p:attrName>style.visibility</p:attrName>
                                        </p:attrNameLst>
                                      </p:cBhvr>
                                      <p:to>
                                        <p:strVal val="visible"/>
                                      </p:to>
                                    </p:set>
                                    <p:animEffect transition="in" filter="fade">
                                      <p:cBhvr>
                                        <p:cTn id="39" dur="500"/>
                                        <p:tgtEl>
                                          <p:spTgt spid="102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a:xfrm>
            <a:off x="762000" y="1295400"/>
            <a:ext cx="7467600" cy="5211763"/>
          </a:xfrm>
        </p:spPr>
        <p:txBody>
          <a:bodyPr>
            <a:noAutofit/>
          </a:bodyPr>
          <a:lstStyle/>
          <a:p>
            <a:pPr eaLnBrk="1" hangingPunct="1"/>
            <a:r>
              <a:rPr lang="en-US" sz="2800" dirty="0" smtClean="0"/>
              <a:t>Blogs (and discussion forums)</a:t>
            </a:r>
          </a:p>
          <a:p>
            <a:pPr eaLnBrk="1" hangingPunct="1"/>
            <a:r>
              <a:rPr lang="en-US" sz="2800" dirty="0" smtClean="0"/>
              <a:t>News and magazine style publishing </a:t>
            </a:r>
          </a:p>
          <a:p>
            <a:pPr eaLnBrk="1" hangingPunct="1"/>
            <a:r>
              <a:rPr lang="en-US" sz="2800" dirty="0" smtClean="0"/>
              <a:t>Online books </a:t>
            </a:r>
          </a:p>
          <a:p>
            <a:pPr eaLnBrk="1" hangingPunct="1"/>
            <a:r>
              <a:rPr lang="en-US" sz="2800" dirty="0" smtClean="0"/>
              <a:t>Social Networks</a:t>
            </a:r>
          </a:p>
          <a:p>
            <a:pPr eaLnBrk="1" hangingPunct="1"/>
            <a:r>
              <a:rPr lang="en-US" sz="2800" dirty="0" smtClean="0"/>
              <a:t>Knowledge repository</a:t>
            </a:r>
          </a:p>
          <a:p>
            <a:pPr eaLnBrk="1" hangingPunct="1"/>
            <a:r>
              <a:rPr lang="en-US" sz="2800" dirty="0" smtClean="0"/>
              <a:t>Portal</a:t>
            </a:r>
          </a:p>
          <a:p>
            <a:pPr eaLnBrk="1" hangingPunct="1"/>
            <a:r>
              <a:rPr lang="en-US" sz="2800" dirty="0" smtClean="0"/>
              <a:t>Enterprise Document Management</a:t>
            </a:r>
          </a:p>
          <a:p>
            <a:pPr eaLnBrk="1" hangingPunct="1"/>
            <a:r>
              <a:rPr lang="en-US" sz="2800" dirty="0" smtClean="0"/>
              <a:t>Enterprise Workflow Management</a:t>
            </a:r>
          </a:p>
          <a:p>
            <a:pPr eaLnBrk="1" hangingPunct="1"/>
            <a:r>
              <a:rPr lang="en-US" sz="2800" dirty="0" smtClean="0"/>
              <a:t>E-Commerce site</a:t>
            </a:r>
          </a:p>
          <a:p>
            <a:pPr eaLnBrk="1" hangingPunct="1"/>
            <a:endParaRPr lang="en-US" sz="2800" dirty="0" smtClean="0"/>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42</a:t>
            </a:fld>
            <a:endParaRPr lang="en-US"/>
          </a:p>
        </p:txBody>
      </p:sp>
      <p:sp>
        <p:nvSpPr>
          <p:cNvPr id="8194" name="Title 1"/>
          <p:cNvSpPr>
            <a:spLocks noGrp="1"/>
          </p:cNvSpPr>
          <p:nvPr>
            <p:ph type="title"/>
          </p:nvPr>
        </p:nvSpPr>
        <p:spPr/>
        <p:txBody>
          <a:bodyPr/>
          <a:lstStyle/>
          <a:p>
            <a:pPr eaLnBrk="1" hangingPunct="1"/>
            <a:r>
              <a:rPr lang="en-US" dirty="0" smtClean="0">
                <a:solidFill>
                  <a:srgbClr val="800000"/>
                </a:solidFill>
              </a:rPr>
              <a:t>Uses of a CMS</a:t>
            </a:r>
          </a:p>
        </p:txBody>
      </p:sp>
    </p:spTree>
    <p:extLst>
      <p:ext uri="{BB962C8B-B14F-4D97-AF65-F5344CB8AC3E}">
        <p14:creationId xmlns:p14="http://schemas.microsoft.com/office/powerpoint/2010/main" val="323761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500"/>
                                        <p:tgtEl>
                                          <p:spTgt spid="819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500"/>
                                        <p:tgtEl>
                                          <p:spTgt spid="819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fade">
                                      <p:cBhvr>
                                        <p:cTn id="19" dur="500"/>
                                        <p:tgtEl>
                                          <p:spTgt spid="819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fade">
                                      <p:cBhvr>
                                        <p:cTn id="23" dur="500"/>
                                        <p:tgtEl>
                                          <p:spTgt spid="8195">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195">
                                            <p:txEl>
                                              <p:pRg st="5" end="5"/>
                                            </p:txEl>
                                          </p:spTgt>
                                        </p:tgtEl>
                                        <p:attrNameLst>
                                          <p:attrName>style.visibility</p:attrName>
                                        </p:attrNameLst>
                                      </p:cBhvr>
                                      <p:to>
                                        <p:strVal val="visible"/>
                                      </p:to>
                                    </p:set>
                                    <p:animEffect transition="in" filter="fade">
                                      <p:cBhvr>
                                        <p:cTn id="27" dur="500"/>
                                        <p:tgtEl>
                                          <p:spTgt spid="8195">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195">
                                            <p:txEl>
                                              <p:pRg st="6" end="6"/>
                                            </p:txEl>
                                          </p:spTgt>
                                        </p:tgtEl>
                                        <p:attrNameLst>
                                          <p:attrName>style.visibility</p:attrName>
                                        </p:attrNameLst>
                                      </p:cBhvr>
                                      <p:to>
                                        <p:strVal val="visible"/>
                                      </p:to>
                                    </p:set>
                                    <p:animEffect transition="in" filter="fade">
                                      <p:cBhvr>
                                        <p:cTn id="31" dur="500"/>
                                        <p:tgtEl>
                                          <p:spTgt spid="8195">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195">
                                            <p:txEl>
                                              <p:pRg st="7" end="7"/>
                                            </p:txEl>
                                          </p:spTgt>
                                        </p:tgtEl>
                                        <p:attrNameLst>
                                          <p:attrName>style.visibility</p:attrName>
                                        </p:attrNameLst>
                                      </p:cBhvr>
                                      <p:to>
                                        <p:strVal val="visible"/>
                                      </p:to>
                                    </p:set>
                                    <p:animEffect transition="in" filter="fade">
                                      <p:cBhvr>
                                        <p:cTn id="35" dur="500"/>
                                        <p:tgtEl>
                                          <p:spTgt spid="8195">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195">
                                            <p:txEl>
                                              <p:pRg st="8" end="8"/>
                                            </p:txEl>
                                          </p:spTgt>
                                        </p:tgtEl>
                                        <p:attrNameLst>
                                          <p:attrName>style.visibility</p:attrName>
                                        </p:attrNameLst>
                                      </p:cBhvr>
                                      <p:to>
                                        <p:strVal val="visible"/>
                                      </p:to>
                                    </p:set>
                                    <p:animEffect transition="in" filter="fade">
                                      <p:cBhvr>
                                        <p:cTn id="39" dur="500"/>
                                        <p:tgtEl>
                                          <p:spTgt spid="8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We are building a form of CMS using WordPress (</a:t>
            </a:r>
            <a:r>
              <a:rPr lang="en-US" dirty="0"/>
              <a:t>B</a:t>
            </a:r>
            <a:r>
              <a:rPr lang="en-US" dirty="0" smtClean="0"/>
              <a:t>ecause it is easy and a good example of an MVC framework)</a:t>
            </a:r>
          </a:p>
          <a:p>
            <a:r>
              <a:rPr lang="en-US" dirty="0" smtClean="0"/>
              <a:t>The message exchange environment we are using is a blog</a:t>
            </a:r>
          </a:p>
          <a:p>
            <a:pPr lvl="1"/>
            <a:r>
              <a:rPr lang="en-US" dirty="0" smtClean="0"/>
              <a:t>We could have chosen a Wiki or a discussion board (used to call them bulletin boards or threaded discussions)</a:t>
            </a:r>
          </a:p>
          <a:p>
            <a:pPr lvl="1"/>
            <a:r>
              <a:rPr lang="en-US" dirty="0" smtClean="0"/>
              <a:t>But we didn’t!!</a:t>
            </a:r>
            <a:endParaRPr lang="en-US" dirty="0"/>
          </a:p>
        </p:txBody>
      </p:sp>
      <p:sp>
        <p:nvSpPr>
          <p:cNvPr id="3" name="Slide Number Placeholder 2"/>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43</a:t>
            </a:fld>
            <a:endParaRPr lang="en-US"/>
          </a:p>
        </p:txBody>
      </p:sp>
      <p:sp>
        <p:nvSpPr>
          <p:cNvPr id="4" name="Title 3"/>
          <p:cNvSpPr>
            <a:spLocks noGrp="1"/>
          </p:cNvSpPr>
          <p:nvPr>
            <p:ph type="title"/>
          </p:nvPr>
        </p:nvSpPr>
        <p:spPr/>
        <p:txBody>
          <a:bodyPr/>
          <a:lstStyle/>
          <a:p>
            <a:r>
              <a:rPr lang="en-US" dirty="0" smtClean="0"/>
              <a:t>And this is one reason Why. . .</a:t>
            </a:r>
            <a:endParaRPr lang="en-US" dirty="0"/>
          </a:p>
        </p:txBody>
      </p:sp>
    </p:spTree>
    <p:extLst>
      <p:ext uri="{BB962C8B-B14F-4D97-AF65-F5344CB8AC3E}">
        <p14:creationId xmlns:p14="http://schemas.microsoft.com/office/powerpoint/2010/main" val="4753172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4" y="329063"/>
            <a:ext cx="3773786" cy="5437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32908" y="152400"/>
            <a:ext cx="5241261"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1363" y="3048000"/>
            <a:ext cx="5252806" cy="2897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0" y="6075133"/>
            <a:ext cx="3680508" cy="646331"/>
          </a:xfrm>
          <a:prstGeom prst="rect">
            <a:avLst/>
          </a:prstGeom>
          <a:noFill/>
        </p:spPr>
        <p:txBody>
          <a:bodyPr wrap="square" rtlCol="0">
            <a:spAutoFit/>
          </a:bodyPr>
          <a:lstStyle/>
          <a:p>
            <a:r>
              <a:rPr lang="en-US" sz="3600" dirty="0" smtClean="0"/>
              <a:t>Data Centers</a:t>
            </a:r>
            <a:endParaRPr lang="en-US" sz="3600" dirty="0"/>
          </a:p>
        </p:txBody>
      </p:sp>
      <p:sp>
        <p:nvSpPr>
          <p:cNvPr id="5" name="Rectangle 4"/>
          <p:cNvSpPr/>
          <p:nvPr/>
        </p:nvSpPr>
        <p:spPr>
          <a:xfrm>
            <a:off x="49794" y="6598353"/>
            <a:ext cx="3455406" cy="246221"/>
          </a:xfrm>
          <a:prstGeom prst="rect">
            <a:avLst/>
          </a:prstGeom>
        </p:spPr>
        <p:txBody>
          <a:bodyPr wrap="square">
            <a:spAutoFit/>
          </a:bodyPr>
          <a:lstStyle/>
          <a:p>
            <a:r>
              <a:rPr lang="en-US" sz="1000" dirty="0">
                <a:hlinkClick r:id="rId6"/>
              </a:rPr>
              <a:t>http://www.google.com/about/datacenters/gallery/#/</a:t>
            </a:r>
            <a:r>
              <a:rPr lang="en-US" sz="1000" dirty="0" smtClean="0">
                <a:hlinkClick r:id="rId6"/>
              </a:rPr>
              <a:t>tech</a:t>
            </a:r>
            <a:r>
              <a:rPr lang="en-US" sz="1000" dirty="0" smtClean="0"/>
              <a:t> </a:t>
            </a:r>
            <a:endParaRPr lang="en-US" sz="1000" dirty="0"/>
          </a:p>
        </p:txBody>
      </p:sp>
      <p:sp>
        <p:nvSpPr>
          <p:cNvPr id="6" name="TextBox 5"/>
          <p:cNvSpPr txBox="1"/>
          <p:nvPr/>
        </p:nvSpPr>
        <p:spPr>
          <a:xfrm>
            <a:off x="1219200" y="5257800"/>
            <a:ext cx="1752600" cy="261610"/>
          </a:xfrm>
          <a:prstGeom prst="rect">
            <a:avLst/>
          </a:prstGeom>
          <a:noFill/>
        </p:spPr>
        <p:txBody>
          <a:bodyPr wrap="square" rtlCol="0">
            <a:spAutoFit/>
          </a:bodyPr>
          <a:lstStyle/>
          <a:p>
            <a:r>
              <a:rPr lang="en-US" sz="1100" dirty="0" smtClean="0">
                <a:solidFill>
                  <a:schemeClr val="bg1"/>
                </a:solidFill>
              </a:rPr>
              <a:t>Tape Library</a:t>
            </a:r>
            <a:endParaRPr lang="en-US" sz="1100" dirty="0">
              <a:solidFill>
                <a:schemeClr val="bg1"/>
              </a:solidFill>
            </a:endParaRPr>
          </a:p>
        </p:txBody>
      </p:sp>
      <p:sp>
        <p:nvSpPr>
          <p:cNvPr id="7" name="TextBox 6"/>
          <p:cNvSpPr txBox="1"/>
          <p:nvPr/>
        </p:nvSpPr>
        <p:spPr>
          <a:xfrm>
            <a:off x="5334000" y="2743200"/>
            <a:ext cx="1447800" cy="276999"/>
          </a:xfrm>
          <a:prstGeom prst="rect">
            <a:avLst/>
          </a:prstGeom>
          <a:noFill/>
        </p:spPr>
        <p:txBody>
          <a:bodyPr wrap="square" rtlCol="0">
            <a:spAutoFit/>
          </a:bodyPr>
          <a:lstStyle/>
          <a:p>
            <a:r>
              <a:rPr lang="en-US" sz="1200" dirty="0" smtClean="0"/>
              <a:t>Cooling Pipes</a:t>
            </a:r>
            <a:endParaRPr lang="en-US" sz="1200" dirty="0"/>
          </a:p>
        </p:txBody>
      </p:sp>
      <p:sp>
        <p:nvSpPr>
          <p:cNvPr id="8" name="TextBox 7"/>
          <p:cNvSpPr txBox="1"/>
          <p:nvPr/>
        </p:nvSpPr>
        <p:spPr>
          <a:xfrm>
            <a:off x="5638800" y="5590273"/>
            <a:ext cx="1600200" cy="261610"/>
          </a:xfrm>
          <a:prstGeom prst="rect">
            <a:avLst/>
          </a:prstGeom>
          <a:noFill/>
        </p:spPr>
        <p:txBody>
          <a:bodyPr wrap="square" rtlCol="0">
            <a:spAutoFit/>
          </a:bodyPr>
          <a:lstStyle/>
          <a:p>
            <a:r>
              <a:rPr lang="en-US" sz="1100" dirty="0" smtClean="0"/>
              <a:t>Switching Center</a:t>
            </a:r>
            <a:endParaRPr lang="en-US" sz="1100" dirty="0"/>
          </a:p>
        </p:txBody>
      </p:sp>
    </p:spTree>
    <p:extLst>
      <p:ext uri="{BB962C8B-B14F-4D97-AF65-F5344CB8AC3E}">
        <p14:creationId xmlns:p14="http://schemas.microsoft.com/office/powerpoint/2010/main" val="17130455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45</a:t>
            </a:fld>
            <a:endParaRPr lang="en-US" dirty="0"/>
          </a:p>
        </p:txBody>
      </p:sp>
      <p:pic>
        <p:nvPicPr>
          <p:cNvPr id="1026" name="Picture 2" descr="http://2.bp.blogspot.com/-j_XJKgceDY4/TcAwb_HIUjI/AAAAAAAAChk/EnX9z2YDe2s/s1600/housekeeping.gif"/>
          <p:cNvPicPr>
            <a:picLocks noChangeAspect="1" noChangeArrowheads="1"/>
          </p:cNvPicPr>
          <p:nvPr/>
        </p:nvPicPr>
        <p:blipFill>
          <a:blip r:embed="rId2" cstate="print"/>
          <a:srcRect/>
          <a:stretch>
            <a:fillRect/>
          </a:stretch>
        </p:blipFill>
        <p:spPr bwMode="auto">
          <a:xfrm>
            <a:off x="914400" y="152400"/>
            <a:ext cx="7086600" cy="6334197"/>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 3 – What I want</a:t>
            </a:r>
            <a:endParaRPr lang="en-US" dirty="0"/>
          </a:p>
        </p:txBody>
      </p:sp>
      <p:sp>
        <p:nvSpPr>
          <p:cNvPr id="3" name="Content Placeholder 2"/>
          <p:cNvSpPr>
            <a:spLocks noGrp="1"/>
          </p:cNvSpPr>
          <p:nvPr>
            <p:ph idx="1"/>
          </p:nvPr>
        </p:nvSpPr>
        <p:spPr>
          <a:xfrm>
            <a:off x="323528" y="1219200"/>
            <a:ext cx="8363272" cy="5306144"/>
          </a:xfrm>
        </p:spPr>
        <p:txBody>
          <a:bodyPr/>
          <a:lstStyle/>
          <a:p>
            <a:pPr marL="457200" indent="-457200">
              <a:buFont typeface="+mj-lt"/>
              <a:buAutoNum type="arabicPeriod"/>
            </a:pPr>
            <a:r>
              <a:rPr lang="en-US" dirty="0" smtClean="0"/>
              <a:t>I want you to find 3 white papers, read them, create a summary of the papers, criticize them for their strengths and weaknesses.</a:t>
            </a:r>
          </a:p>
          <a:p>
            <a:pPr marL="457200" indent="-457200">
              <a:buFont typeface="+mj-lt"/>
              <a:buAutoNum type="arabicPeriod"/>
            </a:pPr>
            <a:r>
              <a:rPr lang="en-US" dirty="0" smtClean="0"/>
              <a:t>Find two repositories for articles about data center management (DCM)</a:t>
            </a:r>
          </a:p>
          <a:p>
            <a:pPr marL="857250" lvl="1" indent="-457200"/>
            <a:r>
              <a:rPr lang="en-US" dirty="0" smtClean="0"/>
              <a:t>(a repository will be a website that aggregates articles, often from various vendors, about the topic at hand. The site may also offer other related topics)</a:t>
            </a:r>
          </a:p>
          <a:p>
            <a:pPr marL="457200" indent="-457200">
              <a:buFont typeface="+mj-lt"/>
              <a:buAutoNum type="arabicPeriod"/>
            </a:pPr>
            <a:r>
              <a:rPr lang="en-US" dirty="0" smtClean="0"/>
              <a:t>Give </a:t>
            </a:r>
            <a:r>
              <a:rPr lang="en-US" dirty="0"/>
              <a:t>me the </a:t>
            </a:r>
            <a:r>
              <a:rPr lang="en-US" dirty="0" err="1"/>
              <a:t>urls</a:t>
            </a:r>
            <a:r>
              <a:rPr lang="en-US" dirty="0"/>
              <a:t> for at least 2 repositories, along with a summary </a:t>
            </a:r>
            <a:br>
              <a:rPr lang="en-US" dirty="0"/>
            </a:br>
            <a:r>
              <a:rPr lang="en-US" dirty="0" smtClean="0"/>
              <a:t>of </a:t>
            </a:r>
            <a:r>
              <a:rPr lang="en-US" dirty="0"/>
              <a:t>the types of information that can be found on the site.</a:t>
            </a:r>
          </a:p>
          <a:p>
            <a:pPr marL="457200" indent="-457200">
              <a:buFont typeface="+mj-lt"/>
              <a:buAutoNum type="arabicPeriod"/>
            </a:pPr>
            <a:r>
              <a:rPr lang="en-US" dirty="0" smtClean="0"/>
              <a:t>Give me an annotated list by providing the white paper title, a </a:t>
            </a:r>
            <a:r>
              <a:rPr lang="en-US" dirty="0" err="1" smtClean="0"/>
              <a:t>url</a:t>
            </a:r>
            <a:r>
              <a:rPr lang="en-US" dirty="0" smtClean="0"/>
              <a:t> to the paper, authors and publication date (if known). Then give me your summary.  I want 3 of these.</a:t>
            </a:r>
          </a:p>
        </p:txBody>
      </p:sp>
      <p:sp>
        <p:nvSpPr>
          <p:cNvPr id="4" name="Slide Number Placeholder 3"/>
          <p:cNvSpPr>
            <a:spLocks noGrp="1"/>
          </p:cNvSpPr>
          <p:nvPr>
            <p:ph type="sldNum" sz="quarter" idx="10"/>
          </p:nvPr>
        </p:nvSpPr>
        <p:spPr/>
        <p:txBody>
          <a:bodyPr/>
          <a:lstStyle/>
          <a:p>
            <a:fld id="{B76F7208-26AA-4745-9835-AD8494638D77}" type="slidenum">
              <a:rPr lang="en-US" smtClean="0"/>
              <a:pPr/>
              <a:t>46</a:t>
            </a:fld>
            <a:endParaRPr lang="en-US" dirty="0"/>
          </a:p>
        </p:txBody>
      </p:sp>
    </p:spTree>
    <p:extLst>
      <p:ext uri="{BB962C8B-B14F-4D97-AF65-F5344CB8AC3E}">
        <p14:creationId xmlns:p14="http://schemas.microsoft.com/office/powerpoint/2010/main" val="60480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Annotated List -example</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47</a:t>
            </a:fld>
            <a:endParaRPr lang="en-US" dirty="0"/>
          </a:p>
        </p:txBody>
      </p:sp>
      <p:pic>
        <p:nvPicPr>
          <p:cNvPr id="6148" name="Picture 4" descr="http://library.clark.edu/sites/default/files/u3/annotation_rev.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94022"/>
            <a:ext cx="7391400" cy="506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616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 Structure – Memo 3</a:t>
            </a:r>
            <a:endParaRPr lang="en-US" dirty="0"/>
          </a:p>
        </p:txBody>
      </p:sp>
      <p:sp>
        <p:nvSpPr>
          <p:cNvPr id="3" name="Content Placeholder 2"/>
          <p:cNvSpPr>
            <a:spLocks noGrp="1"/>
          </p:cNvSpPr>
          <p:nvPr>
            <p:ph idx="1"/>
          </p:nvPr>
        </p:nvSpPr>
        <p:spPr/>
        <p:txBody>
          <a:bodyPr/>
          <a:lstStyle/>
          <a:p>
            <a:r>
              <a:rPr lang="en-US" dirty="0" smtClean="0"/>
              <a:t>Standard memo header</a:t>
            </a:r>
          </a:p>
          <a:p>
            <a:r>
              <a:rPr lang="en-US" dirty="0" smtClean="0"/>
              <a:t>Standard memo body</a:t>
            </a:r>
          </a:p>
          <a:p>
            <a:pPr lvl="1"/>
            <a:r>
              <a:rPr lang="en-US" dirty="0" smtClean="0"/>
              <a:t>Statement issue</a:t>
            </a:r>
          </a:p>
          <a:p>
            <a:pPr lvl="1"/>
            <a:r>
              <a:rPr lang="en-US" dirty="0" smtClean="0"/>
              <a:t>Recommendation</a:t>
            </a:r>
          </a:p>
          <a:p>
            <a:pPr lvl="2"/>
            <a:r>
              <a:rPr lang="en-US" dirty="0" smtClean="0"/>
              <a:t>This will be your annotated list</a:t>
            </a:r>
          </a:p>
          <a:p>
            <a:pPr lvl="1"/>
            <a:r>
              <a:rPr lang="en-US" dirty="0" smtClean="0"/>
              <a:t>Background/Justification</a:t>
            </a:r>
          </a:p>
          <a:p>
            <a:pPr lvl="2"/>
            <a:r>
              <a:rPr lang="en-US" dirty="0" smtClean="0"/>
              <a:t>This will be the list of repositories</a:t>
            </a:r>
          </a:p>
          <a:p>
            <a:r>
              <a:rPr lang="en-US" dirty="0" smtClean="0"/>
              <a:t>There is NO required  references section, since that information will be included in the annotated list.</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48</a:t>
            </a:fld>
            <a:endParaRPr lang="en-US" dirty="0"/>
          </a:p>
        </p:txBody>
      </p:sp>
    </p:spTree>
    <p:extLst>
      <p:ext uri="{BB962C8B-B14F-4D97-AF65-F5344CB8AC3E}">
        <p14:creationId xmlns:p14="http://schemas.microsoft.com/office/powerpoint/2010/main" val="20760630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76F7208-26AA-4745-9835-AD8494638D77}" type="slidenum">
              <a:rPr lang="en-US" smtClean="0"/>
              <a:pPr/>
              <a:t>49</a:t>
            </a:fld>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
            <a:ext cx="70866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11955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3991088" y="6250163"/>
            <a:ext cx="1161826" cy="365125"/>
          </a:xfrm>
          <a:prstGeom prst="rect">
            <a:avLst/>
          </a:prstGeom>
        </p:spPr>
        <p:txBody>
          <a:bodyPr/>
          <a:lstStyle/>
          <a:p>
            <a:fld id="{3439DEDF-748B-48DA-8ED1-C8D2BF07B1D4}" type="slidenum">
              <a:rPr lang="en-US" smtClean="0"/>
              <a:pPr/>
              <a:t>5</a:t>
            </a:fld>
            <a:endParaRPr lang="en-US" dirty="0"/>
          </a:p>
        </p:txBody>
      </p:sp>
      <p:sp>
        <p:nvSpPr>
          <p:cNvPr id="2" name="Title 1"/>
          <p:cNvSpPr>
            <a:spLocks noGrp="1"/>
          </p:cNvSpPr>
          <p:nvPr>
            <p:ph type="title"/>
          </p:nvPr>
        </p:nvSpPr>
        <p:spPr>
          <a:xfrm>
            <a:off x="1468144" y="222422"/>
            <a:ext cx="7142456" cy="1143000"/>
          </a:xfrm>
        </p:spPr>
        <p:txBody>
          <a:bodyPr>
            <a:noAutofit/>
          </a:bodyPr>
          <a:lstStyle/>
          <a:p>
            <a:r>
              <a:rPr lang="en-US" sz="3600" dirty="0" smtClean="0"/>
              <a:t>PAD</a:t>
            </a:r>
            <a:r>
              <a:rPr lang="en-US" sz="2800" dirty="0" smtClean="0"/>
              <a:t> (</a:t>
            </a:r>
            <a:r>
              <a:rPr lang="en-US" sz="2800" b="1" dirty="0"/>
              <a:t>packet </a:t>
            </a:r>
            <a:r>
              <a:rPr lang="en-US" sz="2800" b="1" dirty="0" smtClean="0"/>
              <a:t>assembler/disassembler)</a:t>
            </a:r>
            <a:r>
              <a:rPr lang="en-US" sz="2800" dirty="0" smtClean="0"/>
              <a:t> </a:t>
            </a:r>
            <a:r>
              <a:rPr lang="en-US" sz="3600" dirty="0" smtClean="0"/>
              <a:t>Model – n Tier</a:t>
            </a:r>
            <a:endParaRPr lang="en-US" sz="3600" dirty="0"/>
          </a:p>
        </p:txBody>
      </p:sp>
      <p:sp>
        <p:nvSpPr>
          <p:cNvPr id="6" name="Rectangle 5"/>
          <p:cNvSpPr/>
          <p:nvPr/>
        </p:nvSpPr>
        <p:spPr>
          <a:xfrm>
            <a:off x="1066800" y="2057400"/>
            <a:ext cx="13716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810000" y="1981200"/>
            <a:ext cx="1447800" cy="3200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781800" y="1981200"/>
            <a:ext cx="1447800" cy="3200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990600" y="1447800"/>
            <a:ext cx="1524000" cy="381000"/>
          </a:xfrm>
          <a:prstGeom prst="rect">
            <a:avLst/>
          </a:prstGeom>
          <a:noFill/>
        </p:spPr>
        <p:txBody>
          <a:bodyPr wrap="square" rtlCol="0">
            <a:spAutoFit/>
          </a:bodyPr>
          <a:lstStyle/>
          <a:p>
            <a:pPr algn="ctr"/>
            <a:r>
              <a:rPr lang="en-US" dirty="0" smtClean="0"/>
              <a:t>Presentation</a:t>
            </a:r>
            <a:endParaRPr lang="en-US" dirty="0"/>
          </a:p>
        </p:txBody>
      </p:sp>
      <p:sp>
        <p:nvSpPr>
          <p:cNvPr id="10" name="TextBox 9"/>
          <p:cNvSpPr txBox="1"/>
          <p:nvPr/>
        </p:nvSpPr>
        <p:spPr>
          <a:xfrm>
            <a:off x="3886200" y="1383268"/>
            <a:ext cx="1371600" cy="369332"/>
          </a:xfrm>
          <a:prstGeom prst="rect">
            <a:avLst/>
          </a:prstGeom>
          <a:noFill/>
        </p:spPr>
        <p:txBody>
          <a:bodyPr wrap="square" rtlCol="0">
            <a:spAutoFit/>
          </a:bodyPr>
          <a:lstStyle/>
          <a:p>
            <a:pPr algn="ctr"/>
            <a:r>
              <a:rPr lang="en-US" dirty="0" smtClean="0"/>
              <a:t>Application</a:t>
            </a:r>
            <a:endParaRPr lang="en-US" dirty="0"/>
          </a:p>
        </p:txBody>
      </p:sp>
      <p:sp>
        <p:nvSpPr>
          <p:cNvPr id="11" name="TextBox 10"/>
          <p:cNvSpPr txBox="1"/>
          <p:nvPr/>
        </p:nvSpPr>
        <p:spPr>
          <a:xfrm>
            <a:off x="6781800" y="1371600"/>
            <a:ext cx="1371600" cy="381000"/>
          </a:xfrm>
          <a:prstGeom prst="rect">
            <a:avLst/>
          </a:prstGeom>
          <a:noFill/>
        </p:spPr>
        <p:txBody>
          <a:bodyPr wrap="square" rtlCol="0">
            <a:spAutoFit/>
          </a:bodyPr>
          <a:lstStyle/>
          <a:p>
            <a:pPr algn="ctr"/>
            <a:r>
              <a:rPr lang="en-US" dirty="0" smtClean="0"/>
              <a:t>Data</a:t>
            </a:r>
            <a:endParaRPr lang="en-US" dirty="0"/>
          </a:p>
        </p:txBody>
      </p:sp>
      <p:sp>
        <p:nvSpPr>
          <p:cNvPr id="13" name="TextBox 12"/>
          <p:cNvSpPr txBox="1"/>
          <p:nvPr/>
        </p:nvSpPr>
        <p:spPr>
          <a:xfrm>
            <a:off x="1066800" y="5562600"/>
            <a:ext cx="1371600" cy="369332"/>
          </a:xfrm>
          <a:prstGeom prst="rect">
            <a:avLst/>
          </a:prstGeom>
          <a:noFill/>
        </p:spPr>
        <p:txBody>
          <a:bodyPr wrap="square" rtlCol="0">
            <a:spAutoFit/>
          </a:bodyPr>
          <a:lstStyle/>
          <a:p>
            <a:pPr algn="ctr"/>
            <a:r>
              <a:rPr lang="en-US" dirty="0" smtClean="0"/>
              <a:t>Thin Client</a:t>
            </a:r>
            <a:endParaRPr lang="en-US" dirty="0"/>
          </a:p>
        </p:txBody>
      </p:sp>
      <p:sp>
        <p:nvSpPr>
          <p:cNvPr id="14" name="TextBox 13"/>
          <p:cNvSpPr txBox="1"/>
          <p:nvPr/>
        </p:nvSpPr>
        <p:spPr>
          <a:xfrm>
            <a:off x="6781800" y="5574268"/>
            <a:ext cx="1905000" cy="369332"/>
          </a:xfrm>
          <a:prstGeom prst="rect">
            <a:avLst/>
          </a:prstGeom>
          <a:noFill/>
        </p:spPr>
        <p:txBody>
          <a:bodyPr wrap="square" rtlCol="0">
            <a:spAutoFit/>
          </a:bodyPr>
          <a:lstStyle/>
          <a:p>
            <a:pPr algn="ctr"/>
            <a:r>
              <a:rPr lang="en-US" dirty="0" smtClean="0"/>
              <a:t>Servers</a:t>
            </a:r>
            <a:endParaRPr lang="en-US" dirty="0"/>
          </a:p>
        </p:txBody>
      </p:sp>
      <p:sp>
        <p:nvSpPr>
          <p:cNvPr id="15" name="Left Bracket 14"/>
          <p:cNvSpPr/>
          <p:nvPr/>
        </p:nvSpPr>
        <p:spPr>
          <a:xfrm rot="16200000">
            <a:off x="1638300" y="4991100"/>
            <a:ext cx="304800" cy="1447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ket 15"/>
          <p:cNvSpPr/>
          <p:nvPr/>
        </p:nvSpPr>
        <p:spPr>
          <a:xfrm rot="16200000">
            <a:off x="7505700" y="4774168"/>
            <a:ext cx="304800" cy="19050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p:cNvSpPr txBox="1"/>
          <p:nvPr/>
        </p:nvSpPr>
        <p:spPr>
          <a:xfrm>
            <a:off x="3810000" y="5574268"/>
            <a:ext cx="1905000" cy="369332"/>
          </a:xfrm>
          <a:prstGeom prst="rect">
            <a:avLst/>
          </a:prstGeom>
          <a:noFill/>
        </p:spPr>
        <p:txBody>
          <a:bodyPr wrap="square" rtlCol="0">
            <a:spAutoFit/>
          </a:bodyPr>
          <a:lstStyle/>
          <a:p>
            <a:pPr algn="ctr"/>
            <a:r>
              <a:rPr lang="en-US" dirty="0" smtClean="0"/>
              <a:t>Servers</a:t>
            </a:r>
            <a:endParaRPr lang="en-US" dirty="0"/>
          </a:p>
        </p:txBody>
      </p:sp>
      <p:sp>
        <p:nvSpPr>
          <p:cNvPr id="18" name="Left Bracket 17"/>
          <p:cNvSpPr/>
          <p:nvPr/>
        </p:nvSpPr>
        <p:spPr>
          <a:xfrm rot="16200000">
            <a:off x="4572000" y="4736068"/>
            <a:ext cx="304800" cy="19812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Rectangle 18"/>
          <p:cNvSpPr/>
          <p:nvPr/>
        </p:nvSpPr>
        <p:spPr>
          <a:xfrm>
            <a:off x="3962400" y="1905000"/>
            <a:ext cx="1447800" cy="3200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4191000" y="1828800"/>
            <a:ext cx="1447800" cy="3200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6934200" y="2133600"/>
            <a:ext cx="1447800" cy="3200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7086600" y="2286000"/>
            <a:ext cx="1447800" cy="3200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062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50</a:t>
            </a:fld>
            <a:endParaRPr lang="en-US" dirty="0"/>
          </a:p>
        </p:txBody>
      </p:sp>
      <p:sp>
        <p:nvSpPr>
          <p:cNvPr id="2" name="Title 1"/>
          <p:cNvSpPr>
            <a:spLocks noGrp="1"/>
          </p:cNvSpPr>
          <p:nvPr>
            <p:ph type="title"/>
          </p:nvPr>
        </p:nvSpPr>
        <p:spPr/>
        <p:txBody>
          <a:bodyPr/>
          <a:lstStyle/>
          <a:p>
            <a:endParaRPr 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74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715000" y="5120272"/>
            <a:ext cx="3505200" cy="1754326"/>
          </a:xfrm>
          <a:prstGeom prst="rect">
            <a:avLst/>
          </a:prstGeom>
          <a:noFill/>
        </p:spPr>
        <p:txBody>
          <a:bodyPr wrap="square" rtlCol="0">
            <a:spAutoFit/>
          </a:bodyPr>
          <a:lstStyle/>
          <a:p>
            <a:r>
              <a:rPr lang="en-US" sz="5400" dirty="0" smtClean="0">
                <a:solidFill>
                  <a:schemeClr val="bg2"/>
                </a:solidFill>
              </a:rPr>
              <a:t>Not Taxidermy!</a:t>
            </a:r>
            <a:endParaRPr lang="en-US" sz="5400" dirty="0">
              <a:solidFill>
                <a:schemeClr val="bg2"/>
              </a:solidFill>
            </a:endParaRPr>
          </a:p>
        </p:txBody>
      </p:sp>
      <p:sp>
        <p:nvSpPr>
          <p:cNvPr id="7" name="TextBox 6"/>
          <p:cNvSpPr txBox="1"/>
          <p:nvPr/>
        </p:nvSpPr>
        <p:spPr>
          <a:xfrm>
            <a:off x="381000" y="381000"/>
            <a:ext cx="3429000" cy="830997"/>
          </a:xfrm>
          <a:prstGeom prst="rect">
            <a:avLst/>
          </a:prstGeom>
          <a:noFill/>
        </p:spPr>
        <p:txBody>
          <a:bodyPr wrap="square" rtlCol="0">
            <a:spAutoFit/>
          </a:bodyPr>
          <a:lstStyle/>
          <a:p>
            <a:r>
              <a:rPr lang="en-US" sz="4800" dirty="0" smtClean="0">
                <a:solidFill>
                  <a:schemeClr val="bg2"/>
                </a:solidFill>
              </a:rPr>
              <a:t>Taxonomy</a:t>
            </a:r>
            <a:endParaRPr lang="en-US" sz="4800" dirty="0">
              <a:solidFill>
                <a:schemeClr val="bg2"/>
              </a:solidFill>
            </a:endParaRPr>
          </a:p>
        </p:txBody>
      </p:sp>
      <p:sp>
        <p:nvSpPr>
          <p:cNvPr id="8" name="TextBox 7"/>
          <p:cNvSpPr txBox="1"/>
          <p:nvPr/>
        </p:nvSpPr>
        <p:spPr>
          <a:xfrm>
            <a:off x="4495800" y="228600"/>
            <a:ext cx="4495800" cy="646331"/>
          </a:xfrm>
          <a:prstGeom prst="rect">
            <a:avLst/>
          </a:prstGeom>
          <a:noFill/>
        </p:spPr>
        <p:txBody>
          <a:bodyPr wrap="square" rtlCol="0">
            <a:spAutoFit/>
          </a:bodyPr>
          <a:lstStyle/>
          <a:p>
            <a:r>
              <a:rPr lang="en-US" sz="3600" dirty="0" smtClean="0">
                <a:solidFill>
                  <a:schemeClr val="bg2"/>
                </a:solidFill>
              </a:rPr>
              <a:t>Web Assign 3</a:t>
            </a:r>
            <a:endParaRPr lang="en-US" sz="3600" dirty="0">
              <a:solidFill>
                <a:schemeClr val="bg2"/>
              </a:solidFill>
            </a:endParaRPr>
          </a:p>
        </p:txBody>
      </p:sp>
    </p:spTree>
    <p:extLst>
      <p:ext uri="{BB962C8B-B14F-4D97-AF65-F5344CB8AC3E}">
        <p14:creationId xmlns:p14="http://schemas.microsoft.com/office/powerpoint/2010/main" val="367936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5"/>
                                        </p:tgtEl>
                                      </p:cBhvr>
                                    </p:animEffect>
                                    <p:anim calcmode="lin" valueType="num">
                                      <p:cBhvr>
                                        <p:cTn id="12" dur="1000"/>
                                        <p:tgtEl>
                                          <p:spTgt spid="5"/>
                                        </p:tgtEl>
                                        <p:attrNameLst>
                                          <p:attrName>ppt_x</p:attrName>
                                        </p:attrNameLst>
                                      </p:cBhvr>
                                      <p:tavLst>
                                        <p:tav tm="0">
                                          <p:val>
                                            <p:strVal val="ppt_x"/>
                                          </p:val>
                                        </p:tav>
                                        <p:tav tm="100000">
                                          <p:val>
                                            <p:strVal val="ppt_x"/>
                                          </p:val>
                                        </p:tav>
                                      </p:tavLst>
                                    </p:anim>
                                    <p:anim calcmode="lin" valueType="num">
                                      <p:cBhvr>
                                        <p:cTn id="13" dur="1000"/>
                                        <p:tgtEl>
                                          <p:spTgt spid="5"/>
                                        </p:tgtEl>
                                        <p:attrNameLst>
                                          <p:attrName>ppt_y</p:attrName>
                                        </p:attrNameLst>
                                      </p:cBhvr>
                                      <p:tavLst>
                                        <p:tav tm="0">
                                          <p:val>
                                            <p:strVal val="ppt_y"/>
                                          </p:val>
                                        </p:tav>
                                        <p:tav tm="100000">
                                          <p:val>
                                            <p:strVal val="ppt_y+.1"/>
                                          </p:val>
                                        </p:tav>
                                      </p:tavLst>
                                    </p:anim>
                                    <p:set>
                                      <p:cBhvr>
                                        <p:cTn id="14"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What is it?</a:t>
            </a:r>
          </a:p>
          <a:p>
            <a:pPr lvl="1"/>
            <a:r>
              <a:rPr lang="en-US" sz="2000" dirty="0" smtClean="0"/>
              <a:t>“It</a:t>
            </a:r>
            <a:r>
              <a:rPr lang="en-US" sz="2000" dirty="0"/>
              <a:t> is the practice and </a:t>
            </a:r>
            <a:r>
              <a:rPr lang="en-US" sz="2400" b="1" dirty="0"/>
              <a:t>science</a:t>
            </a:r>
            <a:r>
              <a:rPr lang="en-US" sz="2000" dirty="0"/>
              <a:t> of </a:t>
            </a:r>
            <a:r>
              <a:rPr lang="en-US" sz="2000" dirty="0" smtClean="0"/>
              <a:t>classification” (</a:t>
            </a:r>
            <a:r>
              <a:rPr lang="en-US" sz="2000" dirty="0" err="1" smtClean="0"/>
              <a:t>wikipedia</a:t>
            </a:r>
            <a:r>
              <a:rPr lang="en-US" sz="2000" dirty="0" smtClean="0"/>
              <a:t>)</a:t>
            </a:r>
          </a:p>
          <a:p>
            <a:r>
              <a:rPr lang="en-US" dirty="0" smtClean="0"/>
              <a:t>In business it is a way of organizing data and information for later retrieval</a:t>
            </a:r>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51</a:t>
            </a:fld>
            <a:endParaRPr lang="en-US"/>
          </a:p>
        </p:txBody>
      </p:sp>
      <p:sp>
        <p:nvSpPr>
          <p:cNvPr id="2" name="Title 1"/>
          <p:cNvSpPr>
            <a:spLocks noGrp="1"/>
          </p:cNvSpPr>
          <p:nvPr>
            <p:ph type="title"/>
          </p:nvPr>
        </p:nvSpPr>
        <p:spPr/>
        <p:txBody>
          <a:bodyPr/>
          <a:lstStyle/>
          <a:p>
            <a:r>
              <a:rPr lang="en-US" dirty="0" smtClean="0"/>
              <a:t>Taxonomy</a:t>
            </a:r>
            <a:endParaRPr lang="en-US" dirty="0"/>
          </a:p>
        </p:txBody>
      </p:sp>
    </p:spTree>
    <p:extLst>
      <p:ext uri="{BB962C8B-B14F-4D97-AF65-F5344CB8AC3E}">
        <p14:creationId xmlns:p14="http://schemas.microsoft.com/office/powerpoint/2010/main" val="411755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Controlled Vocabularies</a:t>
            </a:r>
          </a:p>
          <a:p>
            <a:r>
              <a:rPr lang="en-US" dirty="0" smtClean="0"/>
              <a:t>Knowledge Organization Systems</a:t>
            </a:r>
          </a:p>
          <a:p>
            <a:r>
              <a:rPr lang="en-US" dirty="0" smtClean="0"/>
              <a:t>And many more</a:t>
            </a:r>
            <a:endParaRPr lang="en-US" dirty="0"/>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52</a:t>
            </a:fld>
            <a:endParaRPr lang="en-US"/>
          </a:p>
        </p:txBody>
      </p:sp>
      <p:sp>
        <p:nvSpPr>
          <p:cNvPr id="2" name="Title 1"/>
          <p:cNvSpPr>
            <a:spLocks noGrp="1"/>
          </p:cNvSpPr>
          <p:nvPr>
            <p:ph type="title"/>
          </p:nvPr>
        </p:nvSpPr>
        <p:spPr/>
        <p:txBody>
          <a:bodyPr/>
          <a:lstStyle/>
          <a:p>
            <a:r>
              <a:rPr lang="en-US" dirty="0" smtClean="0"/>
              <a:t>Types of Taxonomies</a:t>
            </a:r>
            <a:endParaRPr lang="en-US" dirty="0"/>
          </a:p>
        </p:txBody>
      </p:sp>
    </p:spTree>
    <p:extLst>
      <p:ext uri="{BB962C8B-B14F-4D97-AF65-F5344CB8AC3E}">
        <p14:creationId xmlns:p14="http://schemas.microsoft.com/office/powerpoint/2010/main" val="21054683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 limited listing of terms</a:t>
            </a:r>
          </a:p>
          <a:p>
            <a:pPr lvl="1"/>
            <a:r>
              <a:rPr lang="en-US" dirty="0" smtClean="0"/>
              <a:t>Term Lists (drop down boxes)</a:t>
            </a:r>
          </a:p>
          <a:p>
            <a:pPr lvl="1"/>
            <a:r>
              <a:rPr lang="en-US" dirty="0" smtClean="0"/>
              <a:t>Synonym Rings</a:t>
            </a:r>
          </a:p>
          <a:p>
            <a:pPr lvl="1"/>
            <a:r>
              <a:rPr lang="en-US" dirty="0" smtClean="0"/>
              <a:t>Authority file </a:t>
            </a:r>
            <a:r>
              <a:rPr lang="en-US" dirty="0"/>
              <a:t>(subordinates pointing to </a:t>
            </a:r>
            <a:r>
              <a:rPr lang="en-US" dirty="0" smtClean="0"/>
              <a:t>preferred term)</a:t>
            </a:r>
          </a:p>
          <a:p>
            <a:pPr lvl="1"/>
            <a:r>
              <a:rPr lang="en-US" dirty="0" smtClean="0"/>
              <a:t>Hierarchical Taxonomy</a:t>
            </a:r>
          </a:p>
          <a:p>
            <a:pPr lvl="1"/>
            <a:endParaRPr lang="en-US" dirty="0" smtClean="0"/>
          </a:p>
          <a:p>
            <a:pPr lvl="1"/>
            <a:endParaRPr lang="en-US" dirty="0"/>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53</a:t>
            </a:fld>
            <a:endParaRPr lang="en-US"/>
          </a:p>
        </p:txBody>
      </p:sp>
      <p:sp>
        <p:nvSpPr>
          <p:cNvPr id="2" name="Title 1"/>
          <p:cNvSpPr>
            <a:spLocks noGrp="1"/>
          </p:cNvSpPr>
          <p:nvPr>
            <p:ph type="title"/>
          </p:nvPr>
        </p:nvSpPr>
        <p:spPr/>
        <p:txBody>
          <a:bodyPr/>
          <a:lstStyle/>
          <a:p>
            <a:r>
              <a:rPr lang="en-US" dirty="0" smtClean="0"/>
              <a:t>Controlled Vocabularies</a:t>
            </a:r>
            <a:endParaRPr lang="en-US" dirty="0"/>
          </a:p>
        </p:txBody>
      </p:sp>
    </p:spTree>
    <p:extLst>
      <p:ext uri="{BB962C8B-B14F-4D97-AF65-F5344CB8AC3E}">
        <p14:creationId xmlns:p14="http://schemas.microsoft.com/office/powerpoint/2010/main" val="365908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Rectangle 3"/>
          <p:cNvSpPr>
            <a:spLocks noGrp="1" noChangeArrowheads="1"/>
          </p:cNvSpPr>
          <p:nvPr>
            <p:ph idx="1"/>
          </p:nvPr>
        </p:nvSpPr>
        <p:spPr/>
        <p:txBody>
          <a:bodyPr>
            <a:normAutofit fontScale="92500" lnSpcReduction="20000"/>
          </a:bodyPr>
          <a:lstStyle/>
          <a:p>
            <a:pPr>
              <a:buFontTx/>
              <a:buNone/>
            </a:pPr>
            <a:r>
              <a:rPr lang="en-US" sz="2800" b="1" dirty="0" smtClean="0"/>
              <a:t>Term List</a:t>
            </a:r>
          </a:p>
          <a:p>
            <a:r>
              <a:rPr lang="en-US" sz="2800" dirty="0" smtClean="0"/>
              <a:t>A simple list of terms (a pick list)</a:t>
            </a:r>
          </a:p>
          <a:p>
            <a:r>
              <a:rPr lang="en-US" sz="2800" dirty="0" smtClean="0"/>
              <a:t>Usually alphabetical, but could be other logical order</a:t>
            </a:r>
          </a:p>
          <a:p>
            <a:r>
              <a:rPr lang="en-US" sz="2800" dirty="0" smtClean="0"/>
              <a:t>Lacking synonyms, it is usually short for quick browse</a:t>
            </a:r>
          </a:p>
          <a:p>
            <a:r>
              <a:rPr lang="en-US" sz="2800" dirty="0" smtClean="0"/>
              <a:t>Can appear in drop-down, scroll boxes</a:t>
            </a:r>
          </a:p>
          <a:p>
            <a:r>
              <a:rPr lang="en-US" sz="2800" dirty="0" smtClean="0"/>
              <a:t>May be used for various metadata values (</a:t>
            </a:r>
            <a:r>
              <a:rPr lang="en-US" sz="2800" i="1" dirty="0" smtClean="0"/>
              <a:t>document types, format types, job functions, source, department</a:t>
            </a:r>
            <a:r>
              <a:rPr lang="en-US" sz="2800" dirty="0" smtClean="0"/>
              <a:t>, etc.)</a:t>
            </a:r>
          </a:p>
          <a:p>
            <a:r>
              <a:rPr lang="en-US" sz="2800" dirty="0" smtClean="0"/>
              <a:t>Example term list : </a:t>
            </a:r>
          </a:p>
          <a:p>
            <a:pPr lvl="1"/>
            <a:r>
              <a:rPr lang="en-US" sz="2600" i="1" dirty="0" smtClean="0"/>
              <a:t>milk</a:t>
            </a:r>
            <a:r>
              <a:rPr lang="en-US" sz="2600" i="1" dirty="0"/>
              <a:t>, bread, fruit, cheese, potato chips, </a:t>
            </a:r>
            <a:r>
              <a:rPr lang="en-US" sz="2600" i="1" dirty="0" smtClean="0"/>
              <a:t>butter</a:t>
            </a:r>
            <a:endParaRPr lang="en-US" sz="2600" dirty="0" smtClean="0"/>
          </a:p>
          <a:p>
            <a:endParaRPr lang="en-US" sz="2800" dirty="0" smtClean="0"/>
          </a:p>
        </p:txBody>
      </p:sp>
      <p:sp>
        <p:nvSpPr>
          <p:cNvPr id="4" name="Date Placeholder 3"/>
          <p:cNvSpPr>
            <a:spLocks noGrp="1"/>
          </p:cNvSpPr>
          <p:nvPr>
            <p:ph type="dt" sz="half" idx="10"/>
          </p:nvPr>
        </p:nvSpPr>
        <p:spPr/>
        <p:txBody>
          <a:bodyPr/>
          <a:lstStyle/>
          <a:p>
            <a:fld id="{4CCB63B0-E8A6-404A-A38D-0E310AEC9F5B}" type="datetime1">
              <a:rPr lang="en-US" smtClean="0"/>
              <a:pPr/>
              <a:t>6/25/2015</a:t>
            </a:fld>
            <a:endParaRPr lang="en-US"/>
          </a:p>
        </p:txBody>
      </p:sp>
      <p:sp>
        <p:nvSpPr>
          <p:cNvPr id="5" name="Slide Number Placeholder 4"/>
          <p:cNvSpPr>
            <a:spLocks noGrp="1"/>
          </p:cNvSpPr>
          <p:nvPr>
            <p:ph type="sldNum" sz="quarter" idx="4294967295"/>
          </p:nvPr>
        </p:nvSpPr>
        <p:spPr>
          <a:xfrm>
            <a:off x="3991088" y="6250163"/>
            <a:ext cx="1161826" cy="365125"/>
          </a:xfrm>
          <a:prstGeom prst="rect">
            <a:avLst/>
          </a:prstGeom>
        </p:spPr>
        <p:txBody>
          <a:bodyPr/>
          <a:lstStyle/>
          <a:p>
            <a:fld id="{7B6999DF-37E9-4EA2-A979-3ABA0C6E3B92}" type="slidenum">
              <a:rPr lang="en-US" smtClean="0"/>
              <a:pPr/>
              <a:t>54</a:t>
            </a:fld>
            <a:endParaRPr lang="en-US"/>
          </a:p>
        </p:txBody>
      </p:sp>
      <p:sp>
        <p:nvSpPr>
          <p:cNvPr id="16386" name="Rectangle 2"/>
          <p:cNvSpPr>
            <a:spLocks noGrp="1" noChangeArrowheads="1"/>
          </p:cNvSpPr>
          <p:nvPr>
            <p:ph type="title"/>
          </p:nvPr>
        </p:nvSpPr>
        <p:spPr/>
        <p:txBody>
          <a:bodyPr/>
          <a:lstStyle/>
          <a:p>
            <a:r>
              <a:rPr lang="en-US" sz="3600" dirty="0" smtClean="0"/>
              <a:t>Definitions: Specific Types</a:t>
            </a:r>
          </a:p>
        </p:txBody>
      </p:sp>
    </p:spTree>
    <p:extLst>
      <p:ext uri="{BB962C8B-B14F-4D97-AF65-F5344CB8AC3E}">
        <p14:creationId xmlns:p14="http://schemas.microsoft.com/office/powerpoint/2010/main" val="269032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7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97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97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97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97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977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97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50" y="152400"/>
            <a:ext cx="8882449" cy="715962"/>
          </a:xfrm>
        </p:spPr>
        <p:txBody>
          <a:bodyPr/>
          <a:lstStyle/>
          <a:p>
            <a:r>
              <a:rPr lang="en-US" dirty="0"/>
              <a:t>Definitions: Specific Types</a:t>
            </a:r>
          </a:p>
        </p:txBody>
      </p:sp>
      <p:sp>
        <p:nvSpPr>
          <p:cNvPr id="3" name="Content Placeholder 2"/>
          <p:cNvSpPr>
            <a:spLocks noGrp="1"/>
          </p:cNvSpPr>
          <p:nvPr>
            <p:ph idx="1"/>
          </p:nvPr>
        </p:nvSpPr>
        <p:spPr>
          <a:xfrm>
            <a:off x="76200" y="990600"/>
            <a:ext cx="4953000" cy="5791200"/>
          </a:xfrm>
        </p:spPr>
        <p:txBody>
          <a:bodyPr>
            <a:normAutofit/>
          </a:bodyPr>
          <a:lstStyle/>
          <a:p>
            <a:pPr marL="0" lvl="1" indent="0">
              <a:buNone/>
            </a:pPr>
            <a:r>
              <a:rPr lang="en-US" sz="2800" b="1" dirty="0"/>
              <a:t>Synonym </a:t>
            </a:r>
            <a:r>
              <a:rPr lang="en-US" sz="2800" b="1" dirty="0" smtClean="0"/>
              <a:t>Rings</a:t>
            </a:r>
          </a:p>
          <a:p>
            <a:pPr marL="457200" lvl="1" indent="-457200"/>
            <a:r>
              <a:rPr lang="en-US" sz="2800" dirty="0" smtClean="0"/>
              <a:t>A controlled vocabulary with synonyms or near synonyms for each concept</a:t>
            </a:r>
          </a:p>
          <a:p>
            <a:pPr marL="457200" lvl="1" indent="-457200"/>
            <a:r>
              <a:rPr lang="en-US" sz="2800" dirty="0" smtClean="0"/>
              <a:t>No designated “preferred” term: all terms point to each other, as a ring</a:t>
            </a:r>
          </a:p>
          <a:p>
            <a:pPr marL="457200" lvl="1" indent="-457200"/>
            <a:r>
              <a:rPr lang="en-US" sz="2800" dirty="0" smtClean="0"/>
              <a:t>Usually just called a “controlled” vocabulary</a:t>
            </a:r>
            <a:endParaRPr lang="en-US" sz="2800" dirty="0"/>
          </a:p>
          <a:p>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55</a:t>
            </a:fld>
            <a:endParaRPr lang="en-US" dirty="0"/>
          </a:p>
        </p:txBody>
      </p:sp>
      <p:grpSp>
        <p:nvGrpSpPr>
          <p:cNvPr id="6" name="Group 5"/>
          <p:cNvGrpSpPr/>
          <p:nvPr/>
        </p:nvGrpSpPr>
        <p:grpSpPr>
          <a:xfrm>
            <a:off x="4866220" y="1295400"/>
            <a:ext cx="4277780" cy="4495800"/>
            <a:chOff x="4866220" y="1295400"/>
            <a:chExt cx="4277780" cy="449580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220" y="1752600"/>
              <a:ext cx="427778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866220" y="1295400"/>
              <a:ext cx="4031873" cy="369332"/>
            </a:xfrm>
            <a:prstGeom prst="rect">
              <a:avLst/>
            </a:prstGeom>
            <a:noFill/>
          </p:spPr>
          <p:txBody>
            <a:bodyPr wrap="none" rtlCol="0">
              <a:spAutoFit/>
            </a:bodyPr>
            <a:lstStyle/>
            <a:p>
              <a:r>
                <a:rPr lang="en-US" dirty="0" smtClean="0"/>
                <a:t>Example of a synonym ring taxonomy</a:t>
              </a:r>
              <a:endParaRPr lang="en-US" dirty="0"/>
            </a:p>
          </p:txBody>
        </p:sp>
      </p:grpSp>
    </p:spTree>
    <p:extLst>
      <p:ext uri="{BB962C8B-B14F-4D97-AF65-F5344CB8AC3E}">
        <p14:creationId xmlns:p14="http://schemas.microsoft.com/office/powerpoint/2010/main" val="85872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p:txBody>
          <a:bodyPr/>
          <a:lstStyle/>
          <a:p>
            <a:pPr>
              <a:buFontTx/>
              <a:buNone/>
            </a:pPr>
            <a:r>
              <a:rPr lang="en-US" sz="2800" b="1" dirty="0" smtClean="0"/>
              <a:t>(Hierarchical) Taxonomy</a:t>
            </a:r>
          </a:p>
          <a:p>
            <a:r>
              <a:rPr lang="en-US" dirty="0" smtClean="0"/>
              <a:t>A controlled vocabulary with broader term/narrower term relationships that include all terms to create a hierarchical structure</a:t>
            </a:r>
          </a:p>
          <a:p>
            <a:r>
              <a:rPr lang="en-US" dirty="0" smtClean="0"/>
              <a:t>An emphasis on categories and classification</a:t>
            </a:r>
          </a:p>
          <a:p>
            <a:r>
              <a:rPr lang="en-US" dirty="0" smtClean="0"/>
              <a:t>May or may not have associative term relationships or non-preferred terms</a:t>
            </a:r>
          </a:p>
        </p:txBody>
      </p:sp>
      <p:sp>
        <p:nvSpPr>
          <p:cNvPr id="4" name="Date Placeholder 3"/>
          <p:cNvSpPr>
            <a:spLocks noGrp="1"/>
          </p:cNvSpPr>
          <p:nvPr>
            <p:ph type="dt" sz="half" idx="10"/>
          </p:nvPr>
        </p:nvSpPr>
        <p:spPr/>
        <p:txBody>
          <a:bodyPr/>
          <a:lstStyle/>
          <a:p>
            <a:fld id="{B9D12743-DDCB-4B2A-8F7C-3767DC7CD1A9}" type="datetime1">
              <a:rPr lang="en-US" smtClean="0"/>
              <a:pPr/>
              <a:t>6/25/2015</a:t>
            </a:fld>
            <a:endParaRPr lang="en-US"/>
          </a:p>
        </p:txBody>
      </p:sp>
      <p:sp>
        <p:nvSpPr>
          <p:cNvPr id="5" name="Slide Number Placeholder 4"/>
          <p:cNvSpPr>
            <a:spLocks noGrp="1"/>
          </p:cNvSpPr>
          <p:nvPr>
            <p:ph type="sldNum" sz="quarter" idx="4294967295"/>
          </p:nvPr>
        </p:nvSpPr>
        <p:spPr>
          <a:xfrm>
            <a:off x="3991088" y="6250163"/>
            <a:ext cx="1161826" cy="365125"/>
          </a:xfrm>
          <a:prstGeom prst="rect">
            <a:avLst/>
          </a:prstGeom>
        </p:spPr>
        <p:txBody>
          <a:bodyPr/>
          <a:lstStyle/>
          <a:p>
            <a:fld id="{7B6999DF-37E9-4EA2-A979-3ABA0C6E3B92}" type="slidenum">
              <a:rPr lang="en-US" smtClean="0"/>
              <a:pPr/>
              <a:t>56</a:t>
            </a:fld>
            <a:endParaRPr lang="en-US"/>
          </a:p>
        </p:txBody>
      </p:sp>
      <p:sp>
        <p:nvSpPr>
          <p:cNvPr id="19458" name="Rectangle 2"/>
          <p:cNvSpPr>
            <a:spLocks noGrp="1" noChangeArrowheads="1"/>
          </p:cNvSpPr>
          <p:nvPr>
            <p:ph type="title"/>
          </p:nvPr>
        </p:nvSpPr>
        <p:spPr/>
        <p:txBody>
          <a:bodyPr/>
          <a:lstStyle/>
          <a:p>
            <a:r>
              <a:rPr lang="en-US" sz="3600" dirty="0" smtClean="0"/>
              <a:t>Definitions: Specific Types</a:t>
            </a:r>
          </a:p>
        </p:txBody>
      </p:sp>
    </p:spTree>
    <p:extLst>
      <p:ext uri="{BB962C8B-B14F-4D97-AF65-F5344CB8AC3E}">
        <p14:creationId xmlns:p14="http://schemas.microsoft.com/office/powerpoint/2010/main" val="387150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74638"/>
            <a:ext cx="8229600" cy="868362"/>
          </a:xfrm>
        </p:spPr>
        <p:txBody>
          <a:bodyPr/>
          <a:lstStyle/>
          <a:p>
            <a:r>
              <a:rPr lang="en-US" sz="3600" dirty="0" smtClean="0"/>
              <a:t>Definitions: Specific Types</a:t>
            </a:r>
          </a:p>
        </p:txBody>
      </p:sp>
      <p:sp>
        <p:nvSpPr>
          <p:cNvPr id="5" name="Date Placeholder 4"/>
          <p:cNvSpPr>
            <a:spLocks noGrp="1"/>
          </p:cNvSpPr>
          <p:nvPr>
            <p:ph type="dt" sz="half" idx="10"/>
          </p:nvPr>
        </p:nvSpPr>
        <p:spPr/>
        <p:txBody>
          <a:bodyPr/>
          <a:lstStyle/>
          <a:p>
            <a:fld id="{37022A9B-63A4-4F17-B69E-034F25FCAEC1}" type="datetime1">
              <a:rPr lang="en-US" smtClean="0"/>
              <a:pPr/>
              <a:t>6/25/2015</a:t>
            </a:fld>
            <a:endParaRPr lang="en-US"/>
          </a:p>
        </p:txBody>
      </p:sp>
      <p:sp>
        <p:nvSpPr>
          <p:cNvPr id="6" name="Slide Number Placeholder 5"/>
          <p:cNvSpPr>
            <a:spLocks noGrp="1"/>
          </p:cNvSpPr>
          <p:nvPr>
            <p:ph type="sldNum" sz="quarter" idx="4294967295"/>
          </p:nvPr>
        </p:nvSpPr>
        <p:spPr>
          <a:xfrm>
            <a:off x="3991088" y="6250163"/>
            <a:ext cx="1161826" cy="365125"/>
          </a:xfrm>
          <a:prstGeom prst="rect">
            <a:avLst/>
          </a:prstGeom>
        </p:spPr>
        <p:txBody>
          <a:bodyPr/>
          <a:lstStyle/>
          <a:p>
            <a:fld id="{7B6999DF-37E9-4EA2-A979-3ABA0C6E3B92}" type="slidenum">
              <a:rPr lang="en-US" smtClean="0"/>
              <a:pPr/>
              <a:t>57</a:t>
            </a:fld>
            <a:endParaRPr lang="en-US"/>
          </a:p>
        </p:txBody>
      </p:sp>
      <p:sp>
        <p:nvSpPr>
          <p:cNvPr id="20483" name="Text Box 4"/>
          <p:cNvSpPr txBox="1">
            <a:spLocks noChangeArrowheads="1"/>
          </p:cNvSpPr>
          <p:nvPr/>
        </p:nvSpPr>
        <p:spPr bwMode="auto">
          <a:xfrm>
            <a:off x="152400" y="1676400"/>
            <a:ext cx="3048000" cy="830997"/>
          </a:xfrm>
          <a:prstGeom prst="rect">
            <a:avLst/>
          </a:prstGeom>
          <a:noFill/>
          <a:ln w="9525">
            <a:noFill/>
            <a:miter lim="800000"/>
            <a:headEnd/>
            <a:tailEnd/>
          </a:ln>
        </p:spPr>
        <p:txBody>
          <a:bodyPr wrap="square">
            <a:spAutoFit/>
          </a:bodyPr>
          <a:lstStyle/>
          <a:p>
            <a:pPr eaLnBrk="0" hangingPunct="0">
              <a:spcBef>
                <a:spcPct val="50000"/>
              </a:spcBef>
            </a:pPr>
            <a:r>
              <a:rPr lang="en-US" sz="2400" b="0" dirty="0"/>
              <a:t>Taxonomy example </a:t>
            </a:r>
            <a:r>
              <a:rPr lang="en-US" sz="2400" b="0" dirty="0" smtClean="0"/>
              <a:t>1 (hierarchical):</a:t>
            </a:r>
            <a:endParaRPr lang="en-US" sz="2400" b="0" dirty="0"/>
          </a:p>
        </p:txBody>
      </p:sp>
      <p:pic>
        <p:nvPicPr>
          <p:cNvPr id="20484" name="Picture 5" descr="Viziant hierarchy ethnic groups3"/>
          <p:cNvPicPr>
            <a:picLocks noChangeAspect="1" noChangeArrowheads="1"/>
          </p:cNvPicPr>
          <p:nvPr/>
        </p:nvPicPr>
        <p:blipFill>
          <a:blip r:embed="rId3" cstate="print"/>
          <a:srcRect/>
          <a:stretch>
            <a:fillRect/>
          </a:stretch>
        </p:blipFill>
        <p:spPr bwMode="auto">
          <a:xfrm>
            <a:off x="3886200" y="1371600"/>
            <a:ext cx="4473575" cy="4953000"/>
          </a:xfrm>
          <a:prstGeom prst="rect">
            <a:avLst/>
          </a:prstGeom>
          <a:noFill/>
          <a:ln w="9525">
            <a:noFill/>
            <a:miter lim="800000"/>
            <a:headEnd/>
            <a:tailEnd/>
          </a:ln>
        </p:spPr>
      </p:pic>
    </p:spTree>
    <p:extLst>
      <p:ext uri="{BB962C8B-B14F-4D97-AF65-F5344CB8AC3E}">
        <p14:creationId xmlns:p14="http://schemas.microsoft.com/office/powerpoint/2010/main" val="3368712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7694"/>
            <a:ext cx="8363272" cy="868362"/>
          </a:xfrm>
        </p:spPr>
        <p:txBody>
          <a:bodyPr/>
          <a:lstStyle/>
          <a:p>
            <a:r>
              <a:rPr lang="en-US" dirty="0"/>
              <a:t>Definitions: Specific Types</a:t>
            </a:r>
          </a:p>
        </p:txBody>
      </p:sp>
      <p:sp>
        <p:nvSpPr>
          <p:cNvPr id="3" name="Slide Number Placeholder 2"/>
          <p:cNvSpPr>
            <a:spLocks noGrp="1"/>
          </p:cNvSpPr>
          <p:nvPr>
            <p:ph type="sldNum" sz="quarter" idx="10"/>
          </p:nvPr>
        </p:nvSpPr>
        <p:spPr/>
        <p:txBody>
          <a:bodyPr/>
          <a:lstStyle/>
          <a:p>
            <a:fld id="{B76F7208-26AA-4745-9835-AD8494638D77}" type="slidenum">
              <a:rPr lang="en-US" smtClean="0"/>
              <a:pPr/>
              <a:t>58</a:t>
            </a:fld>
            <a:endParaRPr lang="en-US" dirty="0"/>
          </a:p>
        </p:txBody>
      </p:sp>
      <p:sp>
        <p:nvSpPr>
          <p:cNvPr id="5" name="TextBox 4"/>
          <p:cNvSpPr txBox="1"/>
          <p:nvPr/>
        </p:nvSpPr>
        <p:spPr>
          <a:xfrm>
            <a:off x="477795" y="801469"/>
            <a:ext cx="3165803" cy="1015663"/>
          </a:xfrm>
          <a:prstGeom prst="rect">
            <a:avLst/>
          </a:prstGeom>
          <a:noFill/>
        </p:spPr>
        <p:txBody>
          <a:bodyPr wrap="none" rtlCol="0">
            <a:spAutoFit/>
          </a:bodyPr>
          <a:lstStyle/>
          <a:p>
            <a:r>
              <a:rPr lang="en-US" sz="2400" dirty="0"/>
              <a:t>Taxonomy example </a:t>
            </a:r>
            <a:r>
              <a:rPr lang="en-US" sz="2400" dirty="0" smtClean="0"/>
              <a:t>2</a:t>
            </a:r>
            <a:r>
              <a:rPr lang="en-US" sz="2000" dirty="0" smtClean="0"/>
              <a:t>:</a:t>
            </a:r>
            <a:endParaRPr lang="en-US" dirty="0"/>
          </a:p>
          <a:p>
            <a:r>
              <a:rPr lang="en-US" dirty="0" smtClean="0"/>
              <a:t>:</a:t>
            </a:r>
            <a:endParaRPr lang="en-US" dirty="0"/>
          </a:p>
          <a:p>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825" y="1295401"/>
            <a:ext cx="7194296" cy="5378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90158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Topics: issues, specific headings</a:t>
            </a:r>
          </a:p>
          <a:p>
            <a:pPr lvl="1"/>
            <a:r>
              <a:rPr lang="en-US" dirty="0"/>
              <a:t>Aliens, </a:t>
            </a:r>
            <a:r>
              <a:rPr lang="en-US" dirty="0" err="1" smtClean="0"/>
              <a:t>Life_Insurance</a:t>
            </a:r>
            <a:r>
              <a:rPr lang="en-US" dirty="0" smtClean="0"/>
              <a:t>, Sport</a:t>
            </a:r>
            <a:endParaRPr lang="en-US" dirty="0"/>
          </a:p>
          <a:p>
            <a:r>
              <a:rPr lang="en-US" dirty="0" smtClean="0"/>
              <a:t>Type</a:t>
            </a:r>
            <a:r>
              <a:rPr lang="en-US" dirty="0"/>
              <a:t>: collections of topics, major categories of </a:t>
            </a:r>
            <a:r>
              <a:rPr lang="en-US" dirty="0" smtClean="0"/>
              <a:t>material type</a:t>
            </a:r>
          </a:p>
          <a:p>
            <a:pPr lvl="1"/>
            <a:r>
              <a:rPr lang="en-US" dirty="0" smtClean="0"/>
              <a:t>News, Policy, Soccer</a:t>
            </a:r>
            <a:endParaRPr lang="en-US" dirty="0"/>
          </a:p>
          <a:p>
            <a:pPr marL="0" indent="0">
              <a:buNone/>
            </a:pPr>
            <a:endParaRPr lang="en-US" dirty="0"/>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59</a:t>
            </a:fld>
            <a:endParaRPr lang="en-US"/>
          </a:p>
        </p:txBody>
      </p:sp>
      <p:sp>
        <p:nvSpPr>
          <p:cNvPr id="2" name="Title 1"/>
          <p:cNvSpPr>
            <a:spLocks noGrp="1"/>
          </p:cNvSpPr>
          <p:nvPr>
            <p:ph type="title"/>
          </p:nvPr>
        </p:nvSpPr>
        <p:spPr/>
        <p:txBody>
          <a:bodyPr/>
          <a:lstStyle/>
          <a:p>
            <a:r>
              <a:rPr lang="en-US" dirty="0" smtClean="0"/>
              <a:t>Topic and Type – Common Taxonomy structures</a:t>
            </a:r>
            <a:endParaRPr lang="en-US" dirty="0"/>
          </a:p>
        </p:txBody>
      </p:sp>
    </p:spTree>
    <p:extLst>
      <p:ext uri="{BB962C8B-B14F-4D97-AF65-F5344CB8AC3E}">
        <p14:creationId xmlns:p14="http://schemas.microsoft.com/office/powerpoint/2010/main" val="330059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LANs</a:t>
            </a:r>
          </a:p>
          <a:p>
            <a:pPr lvl="1"/>
            <a:r>
              <a:rPr lang="en-US" dirty="0" smtClean="0"/>
              <a:t>Usually a thin client</a:t>
            </a:r>
          </a:p>
          <a:p>
            <a:pPr lvl="1"/>
            <a:r>
              <a:rPr lang="en-US" dirty="0" smtClean="0"/>
              <a:t>Access to the servers housing the Business Rules of the Transaction Processing System (TPS)</a:t>
            </a:r>
          </a:p>
          <a:p>
            <a:pPr lvl="1"/>
            <a:r>
              <a:rPr lang="en-US" dirty="0" smtClean="0"/>
              <a:t>Always a large Database server</a:t>
            </a:r>
          </a:p>
          <a:p>
            <a:pPr lvl="2"/>
            <a:r>
              <a:rPr lang="en-US" dirty="0" smtClean="0"/>
              <a:t>Older models this is a single DB	</a:t>
            </a:r>
          </a:p>
          <a:p>
            <a:r>
              <a:rPr lang="en-US" dirty="0" smtClean="0"/>
              <a:t>WANs</a:t>
            </a:r>
          </a:p>
          <a:p>
            <a:pPr lvl="1"/>
            <a:r>
              <a:rPr lang="en-US" dirty="0" smtClean="0"/>
              <a:t>Client is similar </a:t>
            </a:r>
          </a:p>
          <a:p>
            <a:pPr lvl="1"/>
            <a:r>
              <a:rPr lang="en-US" dirty="0" smtClean="0"/>
              <a:t>Business Rules (application) is distributed (there is often a middleware component as well)</a:t>
            </a:r>
          </a:p>
          <a:p>
            <a:pPr lvl="1"/>
            <a:r>
              <a:rPr lang="en-US" dirty="0" smtClean="0"/>
              <a:t>DB is distributed</a:t>
            </a:r>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6</a:t>
            </a:fld>
            <a:endParaRPr lang="en-US"/>
          </a:p>
        </p:txBody>
      </p:sp>
      <p:sp>
        <p:nvSpPr>
          <p:cNvPr id="2" name="Title 1"/>
          <p:cNvSpPr>
            <a:spLocks noGrp="1"/>
          </p:cNvSpPr>
          <p:nvPr>
            <p:ph type="title"/>
          </p:nvPr>
        </p:nvSpPr>
        <p:spPr/>
        <p:txBody>
          <a:bodyPr/>
          <a:lstStyle/>
          <a:p>
            <a:r>
              <a:rPr lang="en-US" dirty="0" smtClean="0"/>
              <a:t>Underlying Technologies</a:t>
            </a:r>
            <a:endParaRPr lang="en-US" dirty="0"/>
          </a:p>
        </p:txBody>
      </p:sp>
    </p:spTree>
    <p:extLst>
      <p:ext uri="{BB962C8B-B14F-4D97-AF65-F5344CB8AC3E}">
        <p14:creationId xmlns:p14="http://schemas.microsoft.com/office/powerpoint/2010/main" val="7551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68992"/>
            <a:ext cx="3352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228600" y="2583592"/>
            <a:ext cx="8153400" cy="4198208"/>
          </a:xfrm>
        </p:spPr>
        <p:txBody>
          <a:bodyPr>
            <a:normAutofit fontScale="92500" lnSpcReduction="10000"/>
          </a:bodyPr>
          <a:lstStyle/>
          <a:p>
            <a:r>
              <a:rPr lang="en-US" sz="2400" dirty="0" smtClean="0"/>
              <a:t>Taxonomies </a:t>
            </a:r>
            <a:r>
              <a:rPr lang="en-US" sz="2400" dirty="0"/>
              <a:t>Drive Information </a:t>
            </a:r>
            <a:r>
              <a:rPr lang="en-US" sz="2400" dirty="0" smtClean="0"/>
              <a:t>Organization</a:t>
            </a:r>
          </a:p>
          <a:p>
            <a:pPr marL="342900" lvl="1" indent="-342900">
              <a:buFont typeface="Arial" pitchFamily="34" charset="0"/>
              <a:buChar char="•"/>
            </a:pPr>
            <a:r>
              <a:rPr lang="en-US" sz="2400" dirty="0"/>
              <a:t>Taxonomies Drive the User </a:t>
            </a:r>
            <a:r>
              <a:rPr lang="en-US" sz="2400" dirty="0" smtClean="0"/>
              <a:t>Experience such as </a:t>
            </a:r>
            <a:r>
              <a:rPr lang="en-US" sz="2200" dirty="0" smtClean="0"/>
              <a:t>site navigation</a:t>
            </a:r>
            <a:endParaRPr lang="en-US" sz="2400" dirty="0" smtClean="0"/>
          </a:p>
          <a:p>
            <a:r>
              <a:rPr lang="en-US" sz="2400" dirty="0" smtClean="0"/>
              <a:t>Different people navigate according to their needs</a:t>
            </a:r>
          </a:p>
          <a:p>
            <a:r>
              <a:rPr lang="en-US" sz="2400" dirty="0" smtClean="0"/>
              <a:t>Supports relating material</a:t>
            </a:r>
          </a:p>
          <a:p>
            <a:r>
              <a:rPr lang="en-US" sz="2400" dirty="0" smtClean="0"/>
              <a:t>You may be able to offer the ability to follow by topic or type so people can subscribe to material that interests them</a:t>
            </a:r>
          </a:p>
          <a:p>
            <a:r>
              <a:rPr lang="en-US" sz="2400" dirty="0" smtClean="0"/>
              <a:t>A key </a:t>
            </a:r>
            <a:r>
              <a:rPr lang="en-US" sz="2400" dirty="0"/>
              <a:t>part of the process that needs to be taken into consideration when developing and implementing site taxonomy is the keyword research piece of search engine </a:t>
            </a:r>
            <a:r>
              <a:rPr lang="en-US" sz="2400" dirty="0" smtClean="0"/>
              <a:t>optimization (SEO) </a:t>
            </a:r>
          </a:p>
          <a:p>
            <a:endParaRPr lang="en-US" sz="2400" dirty="0"/>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60</a:t>
            </a:fld>
            <a:endParaRPr lang="en-US" dirty="0"/>
          </a:p>
        </p:txBody>
      </p:sp>
      <p:sp>
        <p:nvSpPr>
          <p:cNvPr id="2" name="Title 1"/>
          <p:cNvSpPr>
            <a:spLocks noGrp="1"/>
          </p:cNvSpPr>
          <p:nvPr>
            <p:ph type="title"/>
          </p:nvPr>
        </p:nvSpPr>
        <p:spPr>
          <a:xfrm>
            <a:off x="228600" y="304800"/>
            <a:ext cx="6172200" cy="1252728"/>
          </a:xfrm>
        </p:spPr>
        <p:txBody>
          <a:bodyPr>
            <a:normAutofit/>
          </a:bodyPr>
          <a:lstStyle/>
          <a:p>
            <a:r>
              <a:rPr lang="en-US" dirty="0" smtClean="0"/>
              <a:t>Why do you need one? </a:t>
            </a:r>
            <a:br>
              <a:rPr lang="en-US" dirty="0" smtClean="0"/>
            </a:br>
            <a:r>
              <a:rPr lang="en-US" sz="3100" dirty="0" smtClean="0"/>
              <a:t>(a taxonomy, not a stuffed fish)</a:t>
            </a:r>
            <a:endParaRPr lang="en-US" sz="3100" dirty="0"/>
          </a:p>
        </p:txBody>
      </p:sp>
    </p:spTree>
    <p:extLst>
      <p:ext uri="{BB962C8B-B14F-4D97-AF65-F5344CB8AC3E}">
        <p14:creationId xmlns:p14="http://schemas.microsoft.com/office/powerpoint/2010/main" val="181467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9200"/>
            <a:ext cx="8356600" cy="5410200"/>
          </a:xfrm>
        </p:spPr>
        <p:txBody>
          <a:bodyPr>
            <a:normAutofit fontScale="92500" lnSpcReduction="20000"/>
          </a:bodyPr>
          <a:lstStyle/>
          <a:p>
            <a:r>
              <a:rPr lang="en-US" dirty="0" smtClean="0"/>
              <a:t>Prepare your Controlled Vocabulary List of:</a:t>
            </a:r>
          </a:p>
          <a:p>
            <a:pPr lvl="1"/>
            <a:r>
              <a:rPr lang="en-US" dirty="0" smtClean="0"/>
              <a:t>Categories</a:t>
            </a:r>
          </a:p>
          <a:p>
            <a:pPr lvl="2"/>
            <a:r>
              <a:rPr lang="en-US" dirty="0" smtClean="0"/>
              <a:t>Major topics for material that can be found on the site </a:t>
            </a:r>
          </a:p>
          <a:p>
            <a:pPr marL="1714500" lvl="3" indent="-342900">
              <a:buFont typeface="+mj-lt"/>
              <a:buAutoNum type="arabicPeriod"/>
            </a:pPr>
            <a:r>
              <a:rPr lang="en-US" dirty="0" smtClean="0"/>
              <a:t>Develop a list (controlled vocabulary) of anticipated topics for your site (minimum </a:t>
            </a:r>
            <a:r>
              <a:rPr lang="en-US" sz="1700" b="1" dirty="0" smtClean="0"/>
              <a:t>5)</a:t>
            </a:r>
            <a:endParaRPr lang="en-US" b="1" dirty="0" smtClean="0"/>
          </a:p>
          <a:p>
            <a:pPr lvl="4"/>
            <a:r>
              <a:rPr lang="en-US" dirty="0" smtClean="0"/>
              <a:t>These </a:t>
            </a:r>
            <a:r>
              <a:rPr lang="en-US" b="1" dirty="0" smtClean="0"/>
              <a:t>MUST</a:t>
            </a:r>
            <a:r>
              <a:rPr lang="en-US" dirty="0" smtClean="0"/>
              <a:t> conform to your context</a:t>
            </a:r>
          </a:p>
          <a:p>
            <a:pPr marL="1714500" lvl="3" indent="-342900">
              <a:buFont typeface="+mj-lt"/>
              <a:buAutoNum type="arabicPeriod"/>
            </a:pPr>
            <a:r>
              <a:rPr lang="en-US" dirty="0" smtClean="0"/>
              <a:t>Develop a list of subcategories for ONE of your major categories (minimum </a:t>
            </a:r>
            <a:r>
              <a:rPr lang="en-US" sz="1900" b="1" dirty="0" smtClean="0"/>
              <a:t>3</a:t>
            </a:r>
            <a:r>
              <a:rPr lang="en-US" dirty="0" smtClean="0"/>
              <a:t> subcategories)</a:t>
            </a:r>
          </a:p>
          <a:p>
            <a:pPr lvl="4"/>
            <a:r>
              <a:rPr lang="en-US" dirty="0" smtClean="0"/>
              <a:t>Every post </a:t>
            </a:r>
            <a:r>
              <a:rPr lang="en-US" b="1" dirty="0" smtClean="0"/>
              <a:t>MUST</a:t>
            </a:r>
            <a:r>
              <a:rPr lang="en-US" dirty="0" smtClean="0"/>
              <a:t> be assigned at least ONE category</a:t>
            </a:r>
          </a:p>
          <a:p>
            <a:pPr lvl="1"/>
            <a:r>
              <a:rPr lang="en-US" dirty="0" smtClean="0"/>
              <a:t>Initial list of Tags (these do </a:t>
            </a:r>
            <a:r>
              <a:rPr lang="en-US" u="sng" dirty="0" smtClean="0"/>
              <a:t>not</a:t>
            </a:r>
            <a:r>
              <a:rPr lang="en-US" dirty="0" smtClean="0"/>
              <a:t> need to be implemented for Web 3)</a:t>
            </a:r>
          </a:p>
          <a:p>
            <a:pPr lvl="3"/>
            <a:r>
              <a:rPr lang="en-US" dirty="0" smtClean="0"/>
              <a:t>(these tend not to be controlled) include in your doc to D2L (minimum </a:t>
            </a:r>
            <a:r>
              <a:rPr lang="en-US" sz="1600" b="1" dirty="0" smtClean="0"/>
              <a:t>5</a:t>
            </a:r>
            <a:r>
              <a:rPr lang="en-US" dirty="0" smtClean="0"/>
              <a:t> tags)</a:t>
            </a:r>
          </a:p>
          <a:p>
            <a:pPr lvl="3"/>
            <a:r>
              <a:rPr lang="en-US" dirty="0" smtClean="0"/>
              <a:t>These are the </a:t>
            </a:r>
            <a:r>
              <a:rPr lang="en-US" b="1" u="sng" dirty="0" smtClean="0"/>
              <a:t>specific tidbits </a:t>
            </a:r>
            <a:r>
              <a:rPr lang="en-US" dirty="0" smtClean="0"/>
              <a:t>in your material</a:t>
            </a:r>
          </a:p>
          <a:p>
            <a:pPr lvl="4"/>
            <a:r>
              <a:rPr lang="en-US" dirty="0" smtClean="0"/>
              <a:t>Every post </a:t>
            </a:r>
            <a:r>
              <a:rPr lang="en-US" b="1" dirty="0" smtClean="0"/>
              <a:t>MUST</a:t>
            </a:r>
            <a:r>
              <a:rPr lang="en-US" dirty="0" smtClean="0"/>
              <a:t> be assigned at least </a:t>
            </a:r>
            <a:r>
              <a:rPr lang="en-US" b="1" dirty="0" smtClean="0"/>
              <a:t>ONE</a:t>
            </a:r>
            <a:r>
              <a:rPr lang="en-US" dirty="0" smtClean="0"/>
              <a:t> tag (and more if you </a:t>
            </a:r>
            <a:br>
              <a:rPr lang="en-US" dirty="0" smtClean="0"/>
            </a:br>
            <a:r>
              <a:rPr lang="en-US" dirty="0" smtClean="0"/>
              <a:t>implement a Tag Cloud widget)	</a:t>
            </a:r>
          </a:p>
          <a:p>
            <a:r>
              <a:rPr lang="en-US" dirty="0" smtClean="0"/>
              <a:t>On your site you must implement 1 and 2</a:t>
            </a:r>
          </a:p>
          <a:p>
            <a:r>
              <a:rPr lang="en-US" b="1" dirty="0" smtClean="0"/>
              <a:t>NOTE: Your categories will not appear on the frontend until there is an article using the category </a:t>
            </a:r>
            <a:r>
              <a:rPr lang="en-US" dirty="0" smtClean="0"/>
              <a:t>– one reason we grade from the backend!!</a:t>
            </a:r>
          </a:p>
          <a:p>
            <a:pPr lvl="1"/>
            <a:endParaRPr lang="en-US" dirty="0"/>
          </a:p>
        </p:txBody>
      </p:sp>
      <p:sp>
        <p:nvSpPr>
          <p:cNvPr id="4" name="Slide Number Placeholder 3"/>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61</a:t>
            </a:fld>
            <a:endParaRPr lang="en-US"/>
          </a:p>
        </p:txBody>
      </p:sp>
      <p:sp>
        <p:nvSpPr>
          <p:cNvPr id="2" name="Title 1"/>
          <p:cNvSpPr>
            <a:spLocks noGrp="1"/>
          </p:cNvSpPr>
          <p:nvPr>
            <p:ph type="title"/>
          </p:nvPr>
        </p:nvSpPr>
        <p:spPr>
          <a:xfrm>
            <a:off x="323528" y="274638"/>
            <a:ext cx="8363272" cy="868362"/>
          </a:xfrm>
        </p:spPr>
        <p:txBody>
          <a:bodyPr/>
          <a:lstStyle/>
          <a:p>
            <a:r>
              <a:rPr lang="en-US" dirty="0" smtClean="0"/>
              <a:t>Website Assignment 3</a:t>
            </a:r>
            <a:endParaRPr lang="en-US" dirty="0"/>
          </a:p>
        </p:txBody>
      </p:sp>
    </p:spTree>
    <p:extLst>
      <p:ext uri="{BB962C8B-B14F-4D97-AF65-F5344CB8AC3E}">
        <p14:creationId xmlns:p14="http://schemas.microsoft.com/office/powerpoint/2010/main" val="27513157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63272" cy="411162"/>
          </a:xfrm>
        </p:spPr>
        <p:txBody>
          <a:bodyPr>
            <a:normAutofit fontScale="90000"/>
          </a:bodyPr>
          <a:lstStyle/>
          <a:p>
            <a:r>
              <a:rPr lang="en-US" dirty="0"/>
              <a:t>WordPress Tutorial</a:t>
            </a:r>
            <a:br>
              <a:rPr lang="en-US" dirty="0"/>
            </a:br>
            <a:r>
              <a:rPr lang="en-US" dirty="0"/>
              <a:t>Website Assignment 4</a:t>
            </a:r>
          </a:p>
        </p:txBody>
      </p:sp>
      <p:sp>
        <p:nvSpPr>
          <p:cNvPr id="3" name="Content Placeholder 2"/>
          <p:cNvSpPr>
            <a:spLocks noGrp="1"/>
          </p:cNvSpPr>
          <p:nvPr>
            <p:ph idx="1"/>
          </p:nvPr>
        </p:nvSpPr>
        <p:spPr>
          <a:xfrm>
            <a:off x="152400" y="990600"/>
            <a:ext cx="8363272" cy="5534744"/>
          </a:xfrm>
        </p:spPr>
        <p:txBody>
          <a:bodyPr>
            <a:noAutofit/>
          </a:bodyPr>
          <a:lstStyle/>
          <a:p>
            <a:pPr marL="0" indent="0">
              <a:buNone/>
            </a:pPr>
            <a:r>
              <a:rPr lang="en-US" sz="1800" dirty="0"/>
              <a:t>In WordPress, a "taxonomy" is a grouping mechanism for some posts </a:t>
            </a:r>
            <a:r>
              <a:rPr lang="en-US" sz="1800" dirty="0" smtClean="0"/>
              <a:t>or </a:t>
            </a:r>
            <a:r>
              <a:rPr lang="en-US" sz="1800" dirty="0"/>
              <a:t>links or custom post </a:t>
            </a:r>
            <a:r>
              <a:rPr lang="en-US" sz="1800" dirty="0" smtClean="0"/>
              <a:t>types. </a:t>
            </a:r>
            <a:r>
              <a:rPr lang="en-US" sz="1800" dirty="0"/>
              <a:t>WordPress has four built in </a:t>
            </a:r>
            <a:r>
              <a:rPr lang="en-US" sz="1800" dirty="0" smtClean="0"/>
              <a:t>default taxonomies:</a:t>
            </a:r>
            <a:endParaRPr lang="en-US" sz="1800" dirty="0"/>
          </a:p>
          <a:p>
            <a:r>
              <a:rPr lang="en-US" dirty="0" smtClean="0"/>
              <a:t>‘Category ‘: taxonomy </a:t>
            </a:r>
            <a:r>
              <a:rPr lang="en-US" dirty="0"/>
              <a:t>lets you group posts together by sorting them into various categories. </a:t>
            </a:r>
            <a:r>
              <a:rPr lang="en-US" dirty="0" smtClean="0"/>
              <a:t>Categories </a:t>
            </a:r>
            <a:r>
              <a:rPr lang="en-US" dirty="0"/>
              <a:t>tend to be pre-defined and broad ranging.</a:t>
            </a:r>
          </a:p>
          <a:p>
            <a:r>
              <a:rPr lang="en-US" dirty="0" smtClean="0"/>
              <a:t>‘Tag’: taxonomy </a:t>
            </a:r>
            <a:r>
              <a:rPr lang="en-US" dirty="0"/>
              <a:t>is similar to categories, but more free form. Tags can be made up on the fly, by simply typing them in. </a:t>
            </a:r>
            <a:endParaRPr lang="en-US" dirty="0" smtClean="0"/>
          </a:p>
          <a:p>
            <a:r>
              <a:rPr lang="en-US" dirty="0" smtClean="0"/>
              <a:t>‘</a:t>
            </a:r>
            <a:r>
              <a:rPr lang="en-US" dirty="0" err="1"/>
              <a:t>L</a:t>
            </a:r>
            <a:r>
              <a:rPr lang="en-US" dirty="0" err="1" smtClean="0"/>
              <a:t>ink_category</a:t>
            </a:r>
            <a:r>
              <a:rPr lang="en-US" dirty="0" smtClean="0"/>
              <a:t>‘: </a:t>
            </a:r>
            <a:r>
              <a:rPr lang="en-US" dirty="0"/>
              <a:t>taxonomy lets you categorize your links. These tend to be used only internally, for organizational reasons, and are not usually exposed on the site itself. They are handy for defining groups of links to be displayed in sidebars and the like.</a:t>
            </a:r>
          </a:p>
          <a:p>
            <a:r>
              <a:rPr lang="en-US" dirty="0" smtClean="0"/>
              <a:t>‘Post Formats’:  taxonomy </a:t>
            </a:r>
            <a:r>
              <a:rPr lang="en-US" dirty="0"/>
              <a:t>was introduced in </a:t>
            </a:r>
            <a:r>
              <a:rPr lang="en-US" dirty="0" err="1"/>
              <a:t>Wordpress</a:t>
            </a:r>
            <a:r>
              <a:rPr lang="en-US" dirty="0"/>
              <a:t> 3.1 and </a:t>
            </a:r>
            <a:r>
              <a:rPr lang="en-US" dirty="0" smtClean="0"/>
              <a:t>is </a:t>
            </a:r>
            <a:r>
              <a:rPr lang="en-US" dirty="0"/>
              <a:t>a piece of meta information that can be used by a theme to customize its presentation of a post. New post formats can't be created or added to the default existing </a:t>
            </a:r>
            <a:r>
              <a:rPr lang="en-US" dirty="0" smtClean="0"/>
              <a:t>ones</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62</a:t>
            </a:fld>
            <a:endParaRPr lang="en-US" dirty="0"/>
          </a:p>
        </p:txBody>
      </p:sp>
    </p:spTree>
    <p:extLst>
      <p:ext uri="{BB962C8B-B14F-4D97-AF65-F5344CB8AC3E}">
        <p14:creationId xmlns:p14="http://schemas.microsoft.com/office/powerpoint/2010/main" val="9133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668072" cy="639762"/>
          </a:xfrm>
        </p:spPr>
        <p:txBody>
          <a:bodyPr>
            <a:normAutofit fontScale="90000"/>
          </a:bodyPr>
          <a:lstStyle/>
          <a:p>
            <a:r>
              <a:rPr lang="en-US" dirty="0" smtClean="0"/>
              <a:t>WordPress Tutorial</a:t>
            </a:r>
            <a:br>
              <a:rPr lang="en-US" dirty="0" smtClean="0"/>
            </a:br>
            <a:r>
              <a:rPr lang="en-US" dirty="0" smtClean="0"/>
              <a:t>Website Assignment 4</a:t>
            </a:r>
            <a:endParaRPr lang="en-US" dirty="0"/>
          </a:p>
        </p:txBody>
      </p:sp>
      <p:sp>
        <p:nvSpPr>
          <p:cNvPr id="3" name="Content Placeholder 2"/>
          <p:cNvSpPr>
            <a:spLocks noGrp="1"/>
          </p:cNvSpPr>
          <p:nvPr>
            <p:ph idx="1"/>
          </p:nvPr>
        </p:nvSpPr>
        <p:spPr>
          <a:xfrm>
            <a:off x="323528" y="1219200"/>
            <a:ext cx="8363272" cy="5306144"/>
          </a:xfrm>
        </p:spPr>
        <p:txBody>
          <a:bodyPr>
            <a:normAutofit fontScale="92500" lnSpcReduction="20000"/>
          </a:bodyPr>
          <a:lstStyle/>
          <a:p>
            <a:r>
              <a:rPr lang="en-US" dirty="0"/>
              <a:t>Y</a:t>
            </a:r>
            <a:r>
              <a:rPr lang="en-US" dirty="0" smtClean="0"/>
              <a:t>ou should have your context and your site and tonight we talked about your taxonomy</a:t>
            </a:r>
          </a:p>
          <a:p>
            <a:r>
              <a:rPr lang="en-US" sz="3800" b="1" dirty="0" smtClean="0"/>
              <a:t>Think about your site </a:t>
            </a:r>
            <a:r>
              <a:rPr lang="en-US" dirty="0" smtClean="0"/>
              <a:t>– what do you want it to look like, what features do you want? Do this </a:t>
            </a:r>
            <a:r>
              <a:rPr lang="en-US" sz="2800" b="1" u="sng" dirty="0" smtClean="0"/>
              <a:t>BEFORE</a:t>
            </a:r>
            <a:r>
              <a:rPr lang="en-US" sz="2800" b="1" dirty="0" smtClean="0"/>
              <a:t> you choose a Theme!!</a:t>
            </a:r>
          </a:p>
          <a:p>
            <a:r>
              <a:rPr lang="en-US" dirty="0" smtClean="0"/>
              <a:t>Choose and install a Theme</a:t>
            </a:r>
          </a:p>
          <a:p>
            <a:pPr lvl="1"/>
            <a:r>
              <a:rPr lang="en-US" dirty="0" smtClean="0"/>
              <a:t>Be sure to get one you can customize! (be sure it has at least One customizable Menu)</a:t>
            </a:r>
          </a:p>
          <a:p>
            <a:pPr lvl="1"/>
            <a:r>
              <a:rPr lang="en-US" dirty="0" smtClean="0"/>
              <a:t>At least two columns (one for your articles, one for navigation)</a:t>
            </a:r>
          </a:p>
          <a:p>
            <a:r>
              <a:rPr lang="en-US" dirty="0" smtClean="0"/>
              <a:t>Plugins</a:t>
            </a:r>
          </a:p>
          <a:p>
            <a:pPr lvl="1"/>
            <a:r>
              <a:rPr lang="en-US" dirty="0" smtClean="0"/>
              <a:t>Code that changes/improves/adds functionality to your site</a:t>
            </a:r>
          </a:p>
          <a:p>
            <a:pPr lvl="1"/>
            <a:r>
              <a:rPr lang="en-US" dirty="0" smtClean="0"/>
              <a:t>May or May Not come with a corresponding Widget</a:t>
            </a:r>
          </a:p>
          <a:p>
            <a:r>
              <a:rPr lang="en-US" dirty="0" smtClean="0"/>
              <a:t>Widgets</a:t>
            </a:r>
          </a:p>
          <a:p>
            <a:pPr lvl="1"/>
            <a:r>
              <a:rPr lang="en-US" dirty="0" smtClean="0"/>
              <a:t>Code that changes the User experience (frontend functionality)</a:t>
            </a:r>
          </a:p>
          <a:p>
            <a:pPr lvl="1"/>
            <a:r>
              <a:rPr lang="en-US" dirty="0" smtClean="0"/>
              <a:t>Will not display until you add the widget to your theme</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63</a:t>
            </a:fld>
            <a:endParaRPr lang="en-US" dirty="0"/>
          </a:p>
        </p:txBody>
      </p:sp>
    </p:spTree>
    <p:extLst>
      <p:ext uri="{BB962C8B-B14F-4D97-AF65-F5344CB8AC3E}">
        <p14:creationId xmlns:p14="http://schemas.microsoft.com/office/powerpoint/2010/main" val="68504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http://markconwayuk.files.wordpress.com/2011/10/collaboration.jpg"/>
          <p:cNvPicPr>
            <a:picLocks noChangeAspect="1" noChangeArrowheads="1"/>
          </p:cNvPicPr>
          <p:nvPr/>
        </p:nvPicPr>
        <p:blipFill>
          <a:blip r:embed="rId2" cstate="print"/>
          <a:srcRect/>
          <a:stretch>
            <a:fillRect/>
          </a:stretch>
        </p:blipFill>
        <p:spPr bwMode="auto">
          <a:xfrm>
            <a:off x="3627120" y="2819400"/>
            <a:ext cx="5212080" cy="4114800"/>
          </a:xfrm>
          <a:prstGeom prst="rect">
            <a:avLst/>
          </a:prstGeom>
          <a:noFill/>
        </p:spPr>
      </p:pic>
      <p:sp>
        <p:nvSpPr>
          <p:cNvPr id="2" name="Title 1"/>
          <p:cNvSpPr>
            <a:spLocks noGrp="1"/>
          </p:cNvSpPr>
          <p:nvPr>
            <p:ph type="title"/>
          </p:nvPr>
        </p:nvSpPr>
        <p:spPr/>
        <p:txBody>
          <a:bodyPr/>
          <a:lstStyle/>
          <a:p>
            <a:r>
              <a:rPr lang="en-US" dirty="0" smtClean="0"/>
              <a:t>Memo 2 Discussion – WAN Technologies</a:t>
            </a:r>
            <a:endParaRPr lang="en-US" dirty="0"/>
          </a:p>
        </p:txBody>
      </p:sp>
      <p:sp>
        <p:nvSpPr>
          <p:cNvPr id="3" name="Content Placeholder 2"/>
          <p:cNvSpPr>
            <a:spLocks noGrp="1"/>
          </p:cNvSpPr>
          <p:nvPr>
            <p:ph idx="1"/>
          </p:nvPr>
        </p:nvSpPr>
        <p:spPr>
          <a:xfrm>
            <a:off x="304800" y="1143000"/>
            <a:ext cx="8363272" cy="5153744"/>
          </a:xfrm>
        </p:spPr>
        <p:txBody>
          <a:bodyPr/>
          <a:lstStyle/>
          <a:p>
            <a:pPr marL="342900" lvl="1" indent="-342900">
              <a:buFont typeface="Arial" pitchFamily="34" charset="0"/>
              <a:buChar char="•"/>
            </a:pPr>
            <a:r>
              <a:rPr lang="en-US" dirty="0" smtClean="0"/>
              <a:t>What </a:t>
            </a:r>
            <a:r>
              <a:rPr lang="en-US" dirty="0"/>
              <a:t>we should be doing to connect all of the regional offices/distribution centers and their stores to Hoffman </a:t>
            </a:r>
            <a:r>
              <a:rPr lang="en-US" dirty="0" smtClean="0"/>
              <a:t>Estates?</a:t>
            </a:r>
          </a:p>
          <a:p>
            <a:r>
              <a:rPr lang="en-US" dirty="0" smtClean="0"/>
              <a:t>What are the issues?</a:t>
            </a:r>
          </a:p>
          <a:p>
            <a:r>
              <a:rPr lang="en-US" dirty="0" smtClean="0"/>
              <a:t>What are the options?</a:t>
            </a:r>
          </a:p>
          <a:p>
            <a:r>
              <a:rPr lang="en-US" dirty="0" smtClean="0"/>
              <a:t>Are there any constraints?</a:t>
            </a:r>
          </a:p>
          <a:p>
            <a:r>
              <a:rPr lang="en-US" dirty="0" smtClean="0"/>
              <a:t>What are your recommendations?</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Centers</a:t>
            </a:r>
            <a:endParaRPr lang="en-US" dirty="0"/>
          </a:p>
        </p:txBody>
      </p:sp>
      <p:sp>
        <p:nvSpPr>
          <p:cNvPr id="3" name="Subtitle 2"/>
          <p:cNvSpPr>
            <a:spLocks noGrp="1"/>
          </p:cNvSpPr>
          <p:nvPr>
            <p:ph type="subTitle" idx="1"/>
          </p:nvPr>
        </p:nvSpPr>
        <p:spPr/>
        <p:txBody>
          <a:bodyPr/>
          <a:lstStyle/>
          <a:p>
            <a:r>
              <a:rPr lang="en-US" dirty="0" smtClean="0"/>
              <a:t>ECT 424</a:t>
            </a:r>
          </a:p>
          <a:p>
            <a:r>
              <a:rPr lang="en-US" dirty="0" smtClean="0"/>
              <a:t>IS 324 </a:t>
            </a:r>
          </a:p>
          <a:p>
            <a:r>
              <a:rPr lang="en-US" dirty="0" smtClean="0"/>
              <a:t>Class 4</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 y="4800600"/>
            <a:ext cx="895350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 y="0"/>
            <a:ext cx="5709920" cy="3684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0"/>
            <a:ext cx="9144000" cy="6831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solidFill>
                  <a:schemeClr val="bg1"/>
                </a:solidFill>
              </a:rPr>
              <a:t>Datacenters</a:t>
            </a:r>
            <a:endParaRPr lang="en-US" dirty="0">
              <a:solidFill>
                <a:schemeClr val="bg1"/>
              </a:solidFill>
            </a:endParaRPr>
          </a:p>
        </p:txBody>
      </p:sp>
      <p:sp>
        <p:nvSpPr>
          <p:cNvPr id="5" name="Content Placeholder 4"/>
          <p:cNvSpPr>
            <a:spLocks noGrp="1"/>
          </p:cNvSpPr>
          <p:nvPr>
            <p:ph idx="1"/>
          </p:nvPr>
        </p:nvSpPr>
        <p:spPr>
          <a:xfrm>
            <a:off x="304800" y="3406775"/>
            <a:ext cx="8363272" cy="3435985"/>
          </a:xfrm>
          <a:solidFill>
            <a:schemeClr val="accent1">
              <a:lumMod val="75000"/>
              <a:alpha val="50000"/>
            </a:schemeClr>
          </a:solidFill>
        </p:spPr>
        <p:txBody>
          <a:bodyPr>
            <a:normAutofit/>
          </a:bodyPr>
          <a:lstStyle/>
          <a:p>
            <a:r>
              <a:rPr lang="en-US" sz="2400" b="1" dirty="0" smtClean="0">
                <a:solidFill>
                  <a:schemeClr val="bg1"/>
                </a:solidFill>
              </a:rPr>
              <a:t>What does a data center do?</a:t>
            </a:r>
          </a:p>
          <a:p>
            <a:r>
              <a:rPr lang="en-US" sz="2400" b="1" dirty="0" smtClean="0">
                <a:solidFill>
                  <a:schemeClr val="bg1"/>
                </a:solidFill>
              </a:rPr>
              <a:t>What are the components of a datacenter?</a:t>
            </a:r>
          </a:p>
          <a:p>
            <a:r>
              <a:rPr lang="en-US" sz="2400" b="1" dirty="0" smtClean="0">
                <a:solidFill>
                  <a:schemeClr val="bg1"/>
                </a:solidFill>
              </a:rPr>
              <a:t>What are some of the characteristics of a datacenter?</a:t>
            </a:r>
          </a:p>
          <a:p>
            <a:r>
              <a:rPr lang="en-US" sz="2400" b="1" dirty="0" smtClean="0">
                <a:solidFill>
                  <a:schemeClr val="bg1"/>
                </a:solidFill>
              </a:rPr>
              <a:t>Example of a datacenter</a:t>
            </a:r>
          </a:p>
          <a:p>
            <a:r>
              <a:rPr lang="en-US" sz="2400" b="1" dirty="0" smtClean="0">
                <a:solidFill>
                  <a:schemeClr val="bg1"/>
                </a:solidFill>
              </a:rPr>
              <a:t>Issues encountered when operating a datacenter</a:t>
            </a:r>
          </a:p>
          <a:p>
            <a:r>
              <a:rPr lang="en-US" sz="2400" b="1" dirty="0" smtClean="0">
                <a:solidFill>
                  <a:schemeClr val="bg1"/>
                </a:solidFill>
              </a:rPr>
              <a:t>Current trends and potential solutions to the datacenter issues</a:t>
            </a:r>
            <a:endParaRPr lang="en-US" sz="2400" b="1" dirty="0">
              <a:solidFill>
                <a:schemeClr val="bg1"/>
              </a:solidFill>
            </a:endParaRPr>
          </a:p>
        </p:txBody>
      </p:sp>
      <p:sp>
        <p:nvSpPr>
          <p:cNvPr id="6" name="Slide Number Placeholder 5"/>
          <p:cNvSpPr>
            <a:spLocks noGrp="1"/>
          </p:cNvSpPr>
          <p:nvPr>
            <p:ph type="sldNum" sz="quarter" idx="10"/>
          </p:nvPr>
        </p:nvSpPr>
        <p:spPr/>
        <p:txBody>
          <a:bodyPr/>
          <a:lstStyle/>
          <a:p>
            <a:fld id="{B76F7208-26AA-4745-9835-AD8494638D77}" type="slidenum">
              <a:rPr lang="en-US" smtClean="0"/>
              <a:pPr/>
              <a:t>66</a:t>
            </a:fld>
            <a:endParaRPr lang="en-US" dirty="0"/>
          </a:p>
        </p:txBody>
      </p:sp>
    </p:spTree>
    <p:extLst>
      <p:ext uri="{BB962C8B-B14F-4D97-AF65-F5344CB8AC3E}">
        <p14:creationId xmlns:p14="http://schemas.microsoft.com/office/powerpoint/2010/main" val="4114369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1020762"/>
          </a:xfrm>
        </p:spPr>
        <p:txBody>
          <a:bodyPr/>
          <a:lstStyle/>
          <a:p>
            <a:r>
              <a:rPr lang="en-US" dirty="0" smtClean="0"/>
              <a:t>What does a Data Center do?</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67</a:t>
            </a:fld>
            <a:endParaRPr lang="en-US" dirty="0"/>
          </a:p>
        </p:txBody>
      </p:sp>
      <p:sp>
        <p:nvSpPr>
          <p:cNvPr id="3" name="Content Placeholder 2"/>
          <p:cNvSpPr>
            <a:spLocks noGrp="1"/>
          </p:cNvSpPr>
          <p:nvPr>
            <p:ph idx="1"/>
          </p:nvPr>
        </p:nvSpPr>
        <p:spPr/>
        <p:txBody>
          <a:bodyPr/>
          <a:lstStyle/>
          <a:p>
            <a:endParaRPr lang="en-US" dirty="0"/>
          </a:p>
        </p:txBody>
      </p:sp>
      <p:sp>
        <p:nvSpPr>
          <p:cNvPr id="7" name="Rectangle 6"/>
          <p:cNvSpPr/>
          <p:nvPr/>
        </p:nvSpPr>
        <p:spPr>
          <a:xfrm>
            <a:off x="1000831" y="2967335"/>
            <a:ext cx="7142340" cy="1446550"/>
          </a:xfrm>
          <a:prstGeom prst="rect">
            <a:avLst/>
          </a:prstGeom>
          <a:noFill/>
        </p:spPr>
        <p:txBody>
          <a:bodyPr wrap="none" lIns="91440" tIns="45720" rIns="91440" bIns="45720">
            <a:spAutoFit/>
          </a:bodyPr>
          <a:lstStyle/>
          <a:p>
            <a:pPr algn="ctr"/>
            <a:r>
              <a:rPr lang="en-US" sz="4400" b="1" i="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Video placeholder</a:t>
            </a:r>
          </a:p>
          <a:p>
            <a:pPr algn="ctr"/>
            <a:r>
              <a:rPr lang="en-US" sz="44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What is a data center</a:t>
            </a:r>
            <a:endParaRPr lang="en-US" sz="44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406580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0"/>
            <a:ext cx="8363272" cy="856362"/>
          </a:xfrm>
        </p:spPr>
        <p:txBody>
          <a:bodyPr/>
          <a:lstStyle/>
          <a:p>
            <a:r>
              <a:rPr lang="en-US" dirty="0" smtClean="0"/>
              <a:t>Logical DC Management Structure</a:t>
            </a: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68</a:t>
            </a:fld>
            <a:endParaRPr lang="en-US" dirty="0"/>
          </a:p>
        </p:txBody>
      </p:sp>
      <p:pic>
        <p:nvPicPr>
          <p:cNvPr id="24578" name="Picture 2" descr="http://www.dcsarabia.com/images/Home%20Page%20-%20PTSdcs%20Data%20Center%20Layers.gif"/>
          <p:cNvPicPr>
            <a:picLocks noChangeAspect="1" noChangeArrowheads="1"/>
          </p:cNvPicPr>
          <p:nvPr/>
        </p:nvPicPr>
        <p:blipFill>
          <a:blip r:embed="rId2" cstate="print"/>
          <a:srcRect/>
          <a:stretch>
            <a:fillRect/>
          </a:stretch>
        </p:blipFill>
        <p:spPr bwMode="auto">
          <a:xfrm>
            <a:off x="533400" y="762000"/>
            <a:ext cx="7696200" cy="6091066"/>
          </a:xfrm>
          <a:prstGeom prst="rect">
            <a:avLst/>
          </a:prstGeom>
          <a:noFill/>
        </p:spPr>
      </p:pic>
    </p:spTree>
    <p:extLst>
      <p:ext uri="{BB962C8B-B14F-4D97-AF65-F5344CB8AC3E}">
        <p14:creationId xmlns:p14="http://schemas.microsoft.com/office/powerpoint/2010/main" val="11128381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563562"/>
          </a:xfrm>
        </p:spPr>
        <p:txBody>
          <a:bodyPr>
            <a:normAutofit fontScale="90000"/>
          </a:bodyPr>
          <a:lstStyle/>
          <a:p>
            <a:r>
              <a:rPr lang="en-US" dirty="0" smtClean="0"/>
              <a:t>Logical Data Center Layout</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69</a:t>
            </a:fld>
            <a:endParaRPr lang="en-US"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96" y="838200"/>
            <a:ext cx="8732072"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1532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3991088" y="6250163"/>
            <a:ext cx="1161826" cy="365125"/>
          </a:xfrm>
          <a:prstGeom prst="rect">
            <a:avLst/>
          </a:prstGeom>
        </p:spPr>
        <p:txBody>
          <a:bodyPr/>
          <a:lstStyle/>
          <a:p>
            <a:fld id="{D9960A01-C6FC-4B52-B65C-4311964136C4}" type="slidenum">
              <a:rPr lang="en-US" smtClean="0"/>
              <a:pPr/>
              <a:t>7</a:t>
            </a:fld>
            <a:endParaRPr lang="en-US"/>
          </a:p>
        </p:txBody>
      </p:sp>
      <p:sp>
        <p:nvSpPr>
          <p:cNvPr id="4" name="Title 3"/>
          <p:cNvSpPr>
            <a:spLocks noGrp="1"/>
          </p:cNvSpPr>
          <p:nvPr>
            <p:ph type="title"/>
          </p:nvPr>
        </p:nvSpPr>
        <p:spPr/>
        <p:txBody>
          <a:bodyPr/>
          <a:lstStyle/>
          <a:p>
            <a:r>
              <a:rPr lang="en-US" dirty="0" smtClean="0"/>
              <a:t>Readings from this last week </a:t>
            </a:r>
            <a:br>
              <a:rPr lang="en-US" dirty="0" smtClean="0"/>
            </a:br>
            <a:r>
              <a:rPr lang="en-US" dirty="0" smtClean="0"/>
              <a:t>(Did you read these?)</a:t>
            </a:r>
            <a:endParaRPr lang="en-US" dirty="0"/>
          </a:p>
        </p:txBody>
      </p:sp>
      <p:sp>
        <p:nvSpPr>
          <p:cNvPr id="5" name="TextBox 4"/>
          <p:cNvSpPr txBox="1"/>
          <p:nvPr/>
        </p:nvSpPr>
        <p:spPr>
          <a:xfrm>
            <a:off x="609600" y="1295400"/>
            <a:ext cx="7467600" cy="5139869"/>
          </a:xfrm>
          <a:prstGeom prst="rect">
            <a:avLst/>
          </a:prstGeom>
          <a:noFill/>
        </p:spPr>
        <p:txBody>
          <a:bodyPr wrap="square" rtlCol="0">
            <a:spAutoFit/>
          </a:bodyPr>
          <a:lstStyle/>
          <a:p>
            <a:r>
              <a:rPr lang="en-US" sz="2400" dirty="0">
                <a:solidFill>
                  <a:schemeClr val="tx2"/>
                </a:solidFill>
              </a:rPr>
              <a:t>Because IT systems have become </a:t>
            </a:r>
            <a:endParaRPr lang="en-US" sz="2400" dirty="0" smtClean="0">
              <a:solidFill>
                <a:schemeClr val="tx2"/>
              </a:solidFill>
            </a:endParaRPr>
          </a:p>
          <a:p>
            <a:r>
              <a:rPr lang="en-US" sz="2400" dirty="0">
                <a:solidFill>
                  <a:schemeClr val="tx2"/>
                </a:solidFill>
              </a:rPr>
              <a:t>	</a:t>
            </a:r>
          </a:p>
          <a:p>
            <a:pPr marL="342900" indent="-342900">
              <a:buFont typeface="+mj-lt"/>
              <a:buAutoNum type="arabicPeriod"/>
            </a:pPr>
            <a:r>
              <a:rPr lang="en-US" sz="2400" dirty="0" smtClean="0">
                <a:solidFill>
                  <a:schemeClr val="tx2"/>
                </a:solidFill>
              </a:rPr>
              <a:t>unmanageably </a:t>
            </a:r>
            <a:r>
              <a:rPr lang="en-US" sz="2400" dirty="0">
                <a:solidFill>
                  <a:schemeClr val="tx2"/>
                </a:solidFill>
              </a:rPr>
              <a:t>complex </a:t>
            </a:r>
            <a:endParaRPr lang="en-US" sz="2400" dirty="0" smtClean="0">
              <a:solidFill>
                <a:schemeClr val="tx2"/>
              </a:solidFill>
            </a:endParaRPr>
          </a:p>
          <a:p>
            <a:pPr marL="342900" indent="-342900">
              <a:buFont typeface="+mj-lt"/>
              <a:buAutoNum type="arabicPeriod"/>
            </a:pPr>
            <a:r>
              <a:rPr lang="en-US" sz="2400" dirty="0" smtClean="0">
                <a:solidFill>
                  <a:schemeClr val="tx2"/>
                </a:solidFill>
              </a:rPr>
              <a:t>increasingly </a:t>
            </a:r>
            <a:r>
              <a:rPr lang="en-US" sz="2400" dirty="0">
                <a:solidFill>
                  <a:schemeClr val="tx2"/>
                </a:solidFill>
              </a:rPr>
              <a:t>costly to maintain </a:t>
            </a:r>
          </a:p>
          <a:p>
            <a:pPr marL="342900" indent="-342900">
              <a:buFont typeface="+mj-lt"/>
              <a:buAutoNum type="arabicPeriod"/>
            </a:pPr>
            <a:r>
              <a:rPr lang="en-US" sz="2400" dirty="0" smtClean="0">
                <a:solidFill>
                  <a:schemeClr val="tx2"/>
                </a:solidFill>
              </a:rPr>
              <a:t>because they </a:t>
            </a:r>
            <a:r>
              <a:rPr lang="en-US" sz="2400" dirty="0">
                <a:solidFill>
                  <a:schemeClr val="tx2"/>
                </a:solidFill>
              </a:rPr>
              <a:t>are mission critical…</a:t>
            </a:r>
          </a:p>
          <a:p>
            <a:endParaRPr lang="en-US" dirty="0" smtClean="0">
              <a:solidFill>
                <a:schemeClr val="tx2"/>
              </a:solidFill>
            </a:endParaRPr>
          </a:p>
          <a:p>
            <a:endParaRPr lang="en-US" dirty="0" smtClean="0">
              <a:solidFill>
                <a:schemeClr val="tx2"/>
              </a:solidFill>
            </a:endParaRPr>
          </a:p>
          <a:p>
            <a:endParaRPr lang="en-US" sz="2400" dirty="0" smtClean="0">
              <a:solidFill>
                <a:schemeClr val="tx2"/>
              </a:solidFill>
            </a:endParaRPr>
          </a:p>
          <a:p>
            <a:r>
              <a:rPr lang="en-US" sz="2800" b="1" dirty="0">
                <a:solidFill>
                  <a:schemeClr val="tx2"/>
                </a:solidFill>
              </a:rPr>
              <a:t>Enterprise </a:t>
            </a:r>
            <a:r>
              <a:rPr lang="en-US" sz="2800" b="1" dirty="0" smtClean="0">
                <a:solidFill>
                  <a:schemeClr val="tx2"/>
                </a:solidFill>
              </a:rPr>
              <a:t>architecture methods </a:t>
            </a:r>
            <a:r>
              <a:rPr lang="en-US" sz="2800" b="1" dirty="0">
                <a:solidFill>
                  <a:schemeClr val="tx2"/>
                </a:solidFill>
              </a:rPr>
              <a:t>help in reducing IT cost and complexity, while increasing business value and effectiveness</a:t>
            </a:r>
          </a:p>
          <a:p>
            <a:endParaRPr lang="en-US" dirty="0" smtClean="0"/>
          </a:p>
          <a:p>
            <a:endParaRPr lang="en-US" dirty="0"/>
          </a:p>
        </p:txBody>
      </p:sp>
    </p:spTree>
    <p:extLst>
      <p:ext uri="{BB962C8B-B14F-4D97-AF65-F5344CB8AC3E}">
        <p14:creationId xmlns:p14="http://schemas.microsoft.com/office/powerpoint/2010/main" val="72736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8" end="8"/>
                                            </p:txEl>
                                          </p:spTgt>
                                        </p:tgtEl>
                                        <p:attrNameLst>
                                          <p:attrName>style.visibility</p:attrName>
                                        </p:attrNameLst>
                                      </p:cBhvr>
                                      <p:to>
                                        <p:strVal val="visible"/>
                                      </p:to>
                                    </p:set>
                                    <p:animEffect transition="in" filter="fade">
                                      <p:cBhvr>
                                        <p:cTn id="1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Layout – Raised Floor</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70</a:t>
            </a:fld>
            <a:endParaRPr lang="en-US" dirty="0"/>
          </a:p>
        </p:txBody>
      </p:sp>
      <p:sp>
        <p:nvSpPr>
          <p:cNvPr id="4" name="TextBox 3"/>
          <p:cNvSpPr txBox="1"/>
          <p:nvPr/>
        </p:nvSpPr>
        <p:spPr>
          <a:xfrm>
            <a:off x="3255433" y="1522626"/>
            <a:ext cx="685800" cy="219675"/>
          </a:xfrm>
          <a:prstGeom prst="rect">
            <a:avLst/>
          </a:prstGeom>
          <a:solidFill>
            <a:schemeClr val="bg1"/>
          </a:solidFill>
        </p:spPr>
        <p:txBody>
          <a:bodyPr wrap="square" rtlCol="0">
            <a:spAutoFit/>
          </a:bodyPr>
          <a:lstStyle/>
          <a:p>
            <a:r>
              <a:rPr lang="en-US" sz="1300" b="1" u="sng" dirty="0" smtClean="0"/>
              <a:t>CRAC</a:t>
            </a:r>
            <a:endParaRPr lang="en-US" sz="1300" b="1" u="sng"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554"/>
            <a:ext cx="9147682" cy="5821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2279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Center Monitoring</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71</a:t>
            </a:fld>
            <a:endParaRPr lang="en-US" dirty="0"/>
          </a:p>
        </p:txBody>
      </p:sp>
      <p:sp>
        <p:nvSpPr>
          <p:cNvPr id="4" name="Rectangle 3"/>
          <p:cNvSpPr/>
          <p:nvPr/>
        </p:nvSpPr>
        <p:spPr>
          <a:xfrm>
            <a:off x="381000" y="1413064"/>
            <a:ext cx="8305800" cy="2369880"/>
          </a:xfrm>
          <a:prstGeom prst="rect">
            <a:avLst/>
          </a:prstGeom>
        </p:spPr>
        <p:txBody>
          <a:bodyPr wrap="square">
            <a:spAutoFit/>
          </a:bodyPr>
          <a:lstStyle/>
          <a:p>
            <a:pPr marL="285750" indent="-285750">
              <a:buFont typeface="Arial" panose="020B0604020202020204" pitchFamily="34" charset="0"/>
              <a:buChar char="•"/>
            </a:pPr>
            <a:r>
              <a:rPr lang="en-US" dirty="0" smtClean="0"/>
              <a:t>Part of  data </a:t>
            </a:r>
            <a:r>
              <a:rPr lang="en-US" dirty="0"/>
              <a:t>center monitoring includes UPS Uninterruptable Power Supply, PDU (Power Distribution Unit), cooling system, security and environmental monitoring devices, and most of which go for </a:t>
            </a:r>
            <a:r>
              <a:rPr lang="en-US" sz="2000" b="1" u="sng" dirty="0"/>
              <a:t>Modbus RTU control</a:t>
            </a:r>
            <a:r>
              <a:rPr lang="en-US" dirty="0"/>
              <a:t>, an automation control </a:t>
            </a:r>
            <a:r>
              <a:rPr lang="en-US" dirty="0" smtClean="0"/>
              <a:t>protocol. </a:t>
            </a:r>
          </a:p>
          <a:p>
            <a:pPr marL="285750" indent="-285750">
              <a:buFont typeface="Arial" panose="020B0604020202020204" pitchFamily="34" charset="0"/>
              <a:buChar char="•"/>
            </a:pPr>
            <a:r>
              <a:rPr lang="en-US" dirty="0" smtClean="0"/>
              <a:t>But </a:t>
            </a:r>
            <a:r>
              <a:rPr lang="en-US" dirty="0"/>
              <a:t>with the popularity of Ethernet, the management of control center goes for </a:t>
            </a:r>
            <a:r>
              <a:rPr lang="en-US" sz="2000" b="1" u="sng" dirty="0"/>
              <a:t>SNMP</a:t>
            </a:r>
            <a:r>
              <a:rPr lang="en-US" dirty="0"/>
              <a:t>, a network management protocol. SNMP is generally used by IT management, and the advantage to adapt SNMP in automation is the real/write privilege and easy management.</a:t>
            </a:r>
          </a:p>
        </p:txBody>
      </p:sp>
      <p:pic>
        <p:nvPicPr>
          <p:cNvPr id="4098" name="Picture 2" desc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191000"/>
            <a:ext cx="65532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80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76F7208-26AA-4745-9835-AD8494638D77}" type="slidenum">
              <a:rPr lang="en-US" smtClean="0"/>
              <a:pPr/>
              <a:t>72</a:t>
            </a:fld>
            <a:endParaRPr lang="en-US" dirty="0"/>
          </a:p>
        </p:txBody>
      </p:sp>
      <p:grpSp>
        <p:nvGrpSpPr>
          <p:cNvPr id="8" name="Group 7"/>
          <p:cNvGrpSpPr/>
          <p:nvPr/>
        </p:nvGrpSpPr>
        <p:grpSpPr>
          <a:xfrm>
            <a:off x="741405" y="1605349"/>
            <a:ext cx="6878595" cy="4973982"/>
            <a:chOff x="685800" y="1295400"/>
            <a:chExt cx="7162800" cy="5316882"/>
          </a:xfrm>
        </p:grpSpPr>
        <p:pic>
          <p:nvPicPr>
            <p:cNvPr id="6" name="Picture 2" descr="http://www.korenixembedded.com/images/support/faq/Modbus2SNMP_Cloud_data_center_monitor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295400"/>
              <a:ext cx="7162800" cy="53168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38200" y="1295400"/>
              <a:ext cx="152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465438" y="122872"/>
            <a:ext cx="8382000" cy="1477328"/>
          </a:xfrm>
          <a:prstGeom prst="rect">
            <a:avLst/>
          </a:prstGeom>
        </p:spPr>
        <p:txBody>
          <a:bodyPr wrap="square">
            <a:spAutoFit/>
          </a:bodyPr>
          <a:lstStyle/>
          <a:p>
            <a:pPr marL="285750" indent="-285750">
              <a:buFont typeface="Arial" panose="020B0604020202020204" pitchFamily="34" charset="0"/>
              <a:buChar char="•"/>
            </a:pPr>
            <a:r>
              <a:rPr lang="en-US" dirty="0"/>
              <a:t>Need a device/software to work as a gateway between Modbus RTU and SNMP and brings customers benefit from an integrated solution composed of data center monitoring and IT management tools. </a:t>
            </a:r>
            <a:r>
              <a:rPr lang="en-US" b="1" dirty="0"/>
              <a:t>This combination provides single view of each customer’s data center monitoring and IT management.</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702" y="0"/>
            <a:ext cx="6558298" cy="5581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3528" y="274638"/>
            <a:ext cx="3867472" cy="868362"/>
          </a:xfrm>
        </p:spPr>
        <p:txBody>
          <a:bodyPr>
            <a:normAutofit fontScale="90000"/>
          </a:bodyPr>
          <a:lstStyle/>
          <a:p>
            <a:r>
              <a:rPr lang="en-US" dirty="0" smtClean="0"/>
              <a:t>Data Center Monitoring</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73</a:t>
            </a:fld>
            <a:endParaRPr lang="en-US" dirty="0"/>
          </a:p>
        </p:txBody>
      </p:sp>
      <p:sp>
        <p:nvSpPr>
          <p:cNvPr id="4" name="Rectangle 3"/>
          <p:cNvSpPr/>
          <p:nvPr/>
        </p:nvSpPr>
        <p:spPr>
          <a:xfrm>
            <a:off x="304800" y="5581471"/>
            <a:ext cx="8153400" cy="1200329"/>
          </a:xfrm>
          <a:prstGeom prst="rect">
            <a:avLst/>
          </a:prstGeom>
        </p:spPr>
        <p:txBody>
          <a:bodyPr wrap="square">
            <a:spAutoFit/>
          </a:bodyPr>
          <a:lstStyle/>
          <a:p>
            <a:r>
              <a:rPr lang="en-US" dirty="0"/>
              <a:t>Data center monitoring has evolved from a simple alert system, a “nice-to-have” feature, into a critical element required for maximizing uptime and ensuring the increasingly complex environment within the data center is running effectively and efficiently.</a:t>
            </a:r>
          </a:p>
        </p:txBody>
      </p:sp>
    </p:spTree>
    <p:extLst>
      <p:ext uri="{BB962C8B-B14F-4D97-AF65-F5344CB8AC3E}">
        <p14:creationId xmlns:p14="http://schemas.microsoft.com/office/powerpoint/2010/main" val="2371397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datacenterknowledge.com/wp-content/uploads/2008/10/cfdmodel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890" y="76201"/>
            <a:ext cx="2681110" cy="152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3528" y="274638"/>
            <a:ext cx="8363272" cy="639762"/>
          </a:xfrm>
        </p:spPr>
        <p:txBody>
          <a:bodyPr/>
          <a:lstStyle/>
          <a:p>
            <a:r>
              <a:rPr lang="en-US" dirty="0" smtClean="0"/>
              <a:t>Data Center Monitoring</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74</a:t>
            </a:fld>
            <a:endParaRPr lang="en-US" dirty="0"/>
          </a:p>
        </p:txBody>
      </p:sp>
      <p:sp>
        <p:nvSpPr>
          <p:cNvPr id="4" name="Rectangle 3"/>
          <p:cNvSpPr/>
          <p:nvPr/>
        </p:nvSpPr>
        <p:spPr>
          <a:xfrm>
            <a:off x="457200" y="1443841"/>
            <a:ext cx="8229600" cy="5078313"/>
          </a:xfrm>
          <a:prstGeom prst="rect">
            <a:avLst/>
          </a:prstGeom>
        </p:spPr>
        <p:txBody>
          <a:bodyPr wrap="square">
            <a:spAutoFit/>
          </a:bodyPr>
          <a:lstStyle/>
          <a:p>
            <a:r>
              <a:rPr lang="en-US" b="1" u="sng" dirty="0"/>
              <a:t>Modbus</a:t>
            </a:r>
            <a:r>
              <a:rPr lang="en-US" dirty="0"/>
              <a:t> is a serial communications protocol (made by Schneider Electric in 1979) for use with its programmable logic controllers </a:t>
            </a:r>
            <a:r>
              <a:rPr lang="en-US" b="1" dirty="0"/>
              <a:t>(PLCs). </a:t>
            </a:r>
          </a:p>
          <a:p>
            <a:r>
              <a:rPr lang="en-US" dirty="0"/>
              <a:t>It has since become </a:t>
            </a:r>
            <a:r>
              <a:rPr lang="en-US" dirty="0" smtClean="0"/>
              <a:t>the standard</a:t>
            </a:r>
            <a:r>
              <a:rPr lang="en-US" dirty="0"/>
              <a:t> communication protocol, and it is now a commonly available means of connecting industrial electronic devices. </a:t>
            </a:r>
          </a:p>
          <a:p>
            <a:r>
              <a:rPr lang="en-US" dirty="0"/>
              <a:t>The main reasons for the use of Modbus in the industrial environment are:</a:t>
            </a:r>
          </a:p>
          <a:p>
            <a:pPr marL="285750" indent="-285750">
              <a:buFont typeface="Arial" panose="020B0604020202020204" pitchFamily="34" charset="0"/>
              <a:buChar char="•"/>
            </a:pPr>
            <a:r>
              <a:rPr lang="en-US" dirty="0" smtClean="0"/>
              <a:t>developed </a:t>
            </a:r>
            <a:r>
              <a:rPr lang="en-US" dirty="0"/>
              <a:t>with industrial applications in </a:t>
            </a:r>
            <a:r>
              <a:rPr lang="en-US" dirty="0" smtClean="0"/>
              <a:t>mind</a:t>
            </a:r>
          </a:p>
          <a:p>
            <a:pPr marL="285750" indent="-285750">
              <a:buFont typeface="Arial" panose="020B0604020202020204" pitchFamily="34" charset="0"/>
              <a:buChar char="•"/>
            </a:pPr>
            <a:r>
              <a:rPr lang="en-US" dirty="0" smtClean="0"/>
              <a:t>openly </a:t>
            </a:r>
            <a:r>
              <a:rPr lang="en-US" dirty="0"/>
              <a:t>published and </a:t>
            </a:r>
            <a:r>
              <a:rPr lang="en-US" dirty="0" smtClean="0"/>
              <a:t>royalty-free</a:t>
            </a:r>
          </a:p>
          <a:p>
            <a:pPr marL="285750" indent="-285750">
              <a:buFont typeface="Arial" panose="020B0604020202020204" pitchFamily="34" charset="0"/>
              <a:buChar char="•"/>
            </a:pPr>
            <a:r>
              <a:rPr lang="en-US" dirty="0" smtClean="0"/>
              <a:t>easy </a:t>
            </a:r>
            <a:r>
              <a:rPr lang="en-US" dirty="0"/>
              <a:t>to deploy and </a:t>
            </a:r>
            <a:r>
              <a:rPr lang="en-US" dirty="0" smtClean="0"/>
              <a:t>maintain</a:t>
            </a:r>
          </a:p>
          <a:p>
            <a:r>
              <a:rPr lang="en-US" dirty="0" smtClean="0"/>
              <a:t>Modbus </a:t>
            </a:r>
            <a:r>
              <a:rPr lang="en-US" dirty="0"/>
              <a:t>enables communication among many (approximately 240) devices connected to the same network</a:t>
            </a:r>
            <a:r>
              <a:rPr lang="en-US" dirty="0" smtClean="0"/>
              <a:t>.</a:t>
            </a:r>
          </a:p>
          <a:p>
            <a:endParaRPr lang="en-US" dirty="0"/>
          </a:p>
          <a:p>
            <a:r>
              <a:rPr lang="en-US" b="1" u="sng" dirty="0"/>
              <a:t>Simple Network Management Protocol</a:t>
            </a:r>
            <a:r>
              <a:rPr lang="en-US" u="sng" dirty="0"/>
              <a:t> (</a:t>
            </a:r>
            <a:r>
              <a:rPr lang="en-US" b="1" u="sng" dirty="0"/>
              <a:t>SNMP</a:t>
            </a:r>
            <a:r>
              <a:rPr lang="en-US" u="sng" dirty="0"/>
              <a:t>) </a:t>
            </a:r>
            <a:r>
              <a:rPr lang="en-US" dirty="0"/>
              <a:t>is an i</a:t>
            </a:r>
            <a:r>
              <a:rPr lang="en-US" dirty="0" smtClean="0"/>
              <a:t>nternet-standard </a:t>
            </a:r>
            <a:r>
              <a:rPr lang="en-US" dirty="0"/>
              <a:t>protocol for managing devices on </a:t>
            </a:r>
            <a:r>
              <a:rPr lang="en-US" dirty="0" smtClean="0"/>
              <a:t>IP</a:t>
            </a:r>
            <a:r>
              <a:rPr lang="en-US" dirty="0"/>
              <a:t> </a:t>
            </a:r>
            <a:r>
              <a:rPr lang="en-US" dirty="0" smtClean="0"/>
              <a:t>networks. </a:t>
            </a:r>
            <a:r>
              <a:rPr lang="en-US" dirty="0"/>
              <a:t>Devices that typically support SNMP include routers, switches, servers, workstations, printers, modem racks and </a:t>
            </a:r>
            <a:r>
              <a:rPr lang="en-US" dirty="0" smtClean="0"/>
              <a:t>more.</a:t>
            </a:r>
            <a:r>
              <a:rPr lang="en-US" baseline="30000" dirty="0"/>
              <a:t> </a:t>
            </a:r>
            <a:r>
              <a:rPr lang="en-US" dirty="0" smtClean="0"/>
              <a:t>SNMP </a:t>
            </a:r>
            <a:r>
              <a:rPr lang="en-US" dirty="0"/>
              <a:t>is used mostly </a:t>
            </a:r>
            <a:r>
              <a:rPr lang="en-US" dirty="0" smtClean="0"/>
              <a:t>in network </a:t>
            </a:r>
            <a:r>
              <a:rPr lang="en-US" dirty="0"/>
              <a:t>management systems to monitor network-attached devices for conditions that warrant administrative attention.</a:t>
            </a:r>
          </a:p>
          <a:p>
            <a:endParaRPr lang="en-US" dirty="0"/>
          </a:p>
        </p:txBody>
      </p:sp>
    </p:spTree>
    <p:extLst>
      <p:ext uri="{BB962C8B-B14F-4D97-AF65-F5344CB8AC3E}">
        <p14:creationId xmlns:p14="http://schemas.microsoft.com/office/powerpoint/2010/main" val="295592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563562"/>
          </a:xfrm>
        </p:spPr>
        <p:txBody>
          <a:bodyPr>
            <a:normAutofit/>
          </a:bodyPr>
          <a:lstStyle/>
          <a:p>
            <a:r>
              <a:rPr lang="en-US" sz="2800" dirty="0" smtClean="0"/>
              <a:t>Importance of Redundancy and Disaster Recovery</a:t>
            </a:r>
            <a:endParaRPr lang="en-US" sz="2800"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75</a:t>
            </a:fld>
            <a:endParaRPr lang="en-US" dirty="0"/>
          </a:p>
        </p:txBody>
      </p:sp>
      <p:sp>
        <p:nvSpPr>
          <p:cNvPr id="4" name="Rectangle 3"/>
          <p:cNvSpPr/>
          <p:nvPr/>
        </p:nvSpPr>
        <p:spPr>
          <a:xfrm>
            <a:off x="304800" y="1143000"/>
            <a:ext cx="6781800" cy="5632311"/>
          </a:xfrm>
          <a:prstGeom prst="rect">
            <a:avLst/>
          </a:prstGeom>
        </p:spPr>
        <p:txBody>
          <a:bodyPr wrap="square">
            <a:spAutoFit/>
          </a:bodyPr>
          <a:lstStyle/>
          <a:p>
            <a:r>
              <a:rPr lang="en-US" dirty="0"/>
              <a:t>So  why are disaster recovery plans critical elements for every business? </a:t>
            </a:r>
          </a:p>
          <a:p>
            <a:endParaRPr lang="en-US" dirty="0" smtClean="0"/>
          </a:p>
          <a:p>
            <a:pPr marL="285750" indent="-285750">
              <a:buFont typeface="Arial" panose="020B0604020202020204" pitchFamily="34" charset="0"/>
              <a:buChar char="•"/>
            </a:pPr>
            <a:r>
              <a:rPr lang="en-US" dirty="0" smtClean="0"/>
              <a:t>Disaster </a:t>
            </a:r>
            <a:r>
              <a:rPr lang="en-US" dirty="0"/>
              <a:t>recovery and business continuity planning are processes that help organizations prepare for disruptive events—whether those event might include a hurricane or simply a power outage caused by a backhoe in the parking lot.</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Gartner </a:t>
            </a:r>
            <a:r>
              <a:rPr lang="en-US" dirty="0"/>
              <a:t>Group studies reveal that close to 40% of the businesses that undergo catastrophic data loss or data center downtime </a:t>
            </a:r>
            <a:r>
              <a:rPr lang="en-US" dirty="0" smtClean="0"/>
              <a:t>never recover </a:t>
            </a:r>
            <a:r>
              <a:rPr lang="en-US" dirty="0"/>
              <a:t>from it</a:t>
            </a:r>
            <a:r>
              <a:rPr lang="en-US" dirty="0" smtClean="0"/>
              <a:t>.</a:t>
            </a:r>
          </a:p>
          <a:p>
            <a:r>
              <a:rPr lang="en-US" dirty="0" smtClean="0"/>
              <a:t> </a:t>
            </a:r>
          </a:p>
          <a:p>
            <a:pPr marL="285750" indent="-285750">
              <a:buFont typeface="Arial" panose="020B0604020202020204" pitchFamily="34" charset="0"/>
              <a:buChar char="•"/>
            </a:pPr>
            <a:r>
              <a:rPr lang="en-US" dirty="0" smtClean="0"/>
              <a:t>Also,  </a:t>
            </a:r>
            <a:r>
              <a:rPr lang="en-US" b="1" dirty="0" smtClean="0">
                <a:solidFill>
                  <a:srgbClr val="FF0000"/>
                </a:solidFill>
              </a:rPr>
              <a:t>2 </a:t>
            </a:r>
            <a:r>
              <a:rPr lang="en-US" b="1" dirty="0">
                <a:solidFill>
                  <a:srgbClr val="FF0000"/>
                </a:solidFill>
              </a:rPr>
              <a:t>out of every 5</a:t>
            </a:r>
            <a:r>
              <a:rPr lang="en-US" dirty="0">
                <a:solidFill>
                  <a:srgbClr val="FF0000"/>
                </a:solidFill>
              </a:rPr>
              <a:t> </a:t>
            </a:r>
            <a:r>
              <a:rPr lang="en-US" dirty="0"/>
              <a:t>businesses </a:t>
            </a:r>
            <a:r>
              <a:rPr lang="en-US" b="1" dirty="0" smtClean="0">
                <a:solidFill>
                  <a:srgbClr val="FF0000"/>
                </a:solidFill>
              </a:rPr>
              <a:t>completely fail </a:t>
            </a:r>
            <a:r>
              <a:rPr lang="en-US" dirty="0" smtClean="0"/>
              <a:t>when </a:t>
            </a:r>
            <a:r>
              <a:rPr lang="en-US" dirty="0"/>
              <a:t>faced with such </a:t>
            </a:r>
            <a:r>
              <a:rPr lang="en-US" dirty="0" smtClean="0"/>
              <a:t>catastrophes</a:t>
            </a:r>
            <a:r>
              <a:rPr lang="en-US" dirty="0"/>
              <a: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So essentially 40% of the group of </a:t>
            </a:r>
            <a:r>
              <a:rPr lang="en-US" dirty="0"/>
              <a:t>D</a:t>
            </a:r>
            <a:r>
              <a:rPr lang="en-US" dirty="0" smtClean="0"/>
              <a:t>ata Centers that failed cause the </a:t>
            </a:r>
            <a:r>
              <a:rPr lang="en-US" b="1" dirty="0" smtClean="0">
                <a:solidFill>
                  <a:srgbClr val="FF0000"/>
                </a:solidFill>
              </a:rPr>
              <a:t>company to go belly up!</a:t>
            </a:r>
            <a:endParaRPr lang="en-US" b="1" dirty="0">
              <a:solidFill>
                <a:srgbClr val="FF0000"/>
              </a:solidFill>
            </a:endParaRPr>
          </a:p>
          <a:p>
            <a:endParaRPr lang="en-US" b="1" dirty="0" smtClean="0">
              <a:solidFill>
                <a:srgbClr val="FF0000"/>
              </a:solidFill>
            </a:endParaRPr>
          </a:p>
          <a:p>
            <a:endParaRPr lang="en-US" dirty="0"/>
          </a:p>
          <a:p>
            <a:endParaRPr lang="en-US" dirty="0"/>
          </a:p>
        </p:txBody>
      </p:sp>
      <p:sp>
        <p:nvSpPr>
          <p:cNvPr id="5" name="AutoShape 2" descr="data:image/jpeg;base64,/9j/4AAQSkZJRgABAQAAAQABAAD/2wCEAAkGBxQSEhQUExQWFhUUGBoYFxcXGRgZGhkXHBgfHB8aGBocHSghHR8lHRgcITEhJSkrLi4uHCAzODUsNygtLisBCgoKDg0OGxAQGywmICQsLzQ0LC8wLywsLC8vLCwsLCwsNCwsLDAsLCwsLywsLCwsLCwsLCwsLCwsLCwsLCwsLP/AABEIANMA7gMBIgACEQEDEQH/xAAcAAABBQEBAQAAAAAAAAAAAAAAAwQFBgcCAQj/xABQEAACAQMBBQMIBQYMBAQHAAABAgMABBESBQYTITFBUWEUIjJScYGRoQcjscHRFTNCYnKyFiQ0Q2NzgpKTosLSU4Oz8CU1RMNUZHSEo+Hx/8QAGgEAAgMBAQAAAAAAAAAAAAAAAAQBAgMFBv/EADMRAAICAQIFAQYEBgMAAAAAAAABAhEDBBITITFBUTIFFCJhcfAVgZGhM0JSwdHhI7Hx/9oADAMBAAIRAxEAPwC0RRjSOQ6Ds8Khds7xw28iwiN5pmGeFEgZgve3TFTkXoj2D7Kou75xtu9D+kyeZntHmHl/Zx8DXExq3JvsKIs2wNtQXis0QIKHDo6gOh7iP++hqU4Y9UfCspupW8p2w8TEII+bKcefxEGQR25D/OpG3u5OPsUa3w8OX84+ccHm3Pn761lp+6f3Vk7TReEPVHwFRu8G1orOLiyqSuoLhVBOTnvIHYe2qhuBY+Uh55JZeJFcHDcRjqXSDoYE405NP/pZ/kH/ADU+xqzWOsqg2RXOiR2dvXbyyLE8ckEj4KLNGF156aTkjnUnZ36SSyxCJ1MWMsyYRs+o3bVJ+kYgx2CJ+fyujHpAaVx/m0/Ck3nne42qiT6CAoQvJpVcuMhSThSegPjWnCTVrl/7RNWaRwx6o+FHDHqj4VnOyr1Io7xHe4tJFhXWjEyBT04kWTnLEjlkdeR7k9huyXqrGZYkktGb659RJ0nErjUQuSM47KrwHz5kbTSjGO4fAU22fdwzqWiKuoYrqUcsjrg45+6s93eGmZIbjjJLJHINQlLxXQIJDatXIjHIr8qY7JuDBskyxllaScRuwYjEecnHYpPTUBnnU+7/AD8E7TWeEPVHwFHDHqj4Vnj209ql2wkWOOS3Z44RO8sgYYGtWIHLnzIPaKmdxdlAQw3IeTXJFh1LsysS2dRBzzGMcqpLHtV7iGq7kht7eCK1eKNopJHmzoWNVJOCBjmRz50psLbkF3rEasrxnDxyLpdfaPdVa3+ZxfbPMYDOCxUE4BOpcAnsqItL9ltb+9Vit07hJFAxwQXxy7T7T2itFhTgn3f+Sa5GpcIeqPhRwh6o+ArPbSKe21XCOiRvbuwiadp2kdULBxkde0gHvrrY8QSGC9S6cyvFKZI2YvxpdDNpwT5ukgnkOgHvo8LXOyNvzNA4Q9UfAUcIeqPhWTJdSR2trfLLI08lwyvl2IdcnzdOcY5d36Xsp3tO8mt5r6zDvquGi4GWYkCR+YB7MAn4Vb3d/wBX33J2mncIeqPhRwh6o+FZtdwTXNxc26klrdUSJmnaIRgKMyYAJkJPMk12we4vbOCeYyo1sS5jkYIzgONYIxk+aOfeKrwX/URtNG4Y9UfCjhjuHwFZ3tCZtlXXOWV4pLZwpkYt9ag5deQOQvT1qt+6No8VpCsjM0hXW5YknLedjJ7s491UnjcY7rIaoi7jfWBXlTgTsICRI6xqVXBxk+dnGQeeKVTemJ7m2hiQOlyhYSZxpxqyCunr5uOtVPZcFxJdbTjtuF9YzK7SFhpUuwyuAcnmetL22yhZ7Q2fCWzoikZm6DJ4hOPAUxw4dO9efkWpGk8MeqPhRwh6o+FZQ9zh7SaF7huJdaTcSNgSjUMqI9RwoHLOB2+5S5Bl/K0rvIXt3PCPEcaPrGHIA46ACqe7vz93QbTU+GO4fAUheRjT0HXu8DTPdOdpLO3dyWZolJJ6k46mn176Pv8AuNYK1OivRisXoj2D7KiNt7s292ytIrB15B0Yq2O7I6j21LxeiPYPsqi3l495tGa3eV4ra1Qs+htBYjGSzDsyx9y+NWxpuTadUC6lmst27eKB7dI/q5AdYJJLZ7S3X8Ka7M3NtYJFkUOWj9DW7ME/ZHvqO2VtNbKC4eW7FzCjDh6WDyANnCsc9T8ORNP9m72K8himieBxHxQHKkGPGc5HbjnjwPdVmsvOm6J5klsXYsVqrLCCA7a2yxbziMZ5+yvdt7Hiu4+FMCUyG5Eg5HiPaah7TfJWkhVoZI0ufzMjFcN3ZUHKg5GM94rqx3uErgJBKYjKYRKNJw47WQecqnvNV4eW93cimOdlbp2tu/ERCzjo7szkfs55CvZt1bZjOzISbnHEyzc8HII7sHupXe2aVLSZoM8QLyI6jmMkeIGTVT3ImWWSJ4byQkIfKYJmZizY9OPPLGe0dOVWjvlFz3Eq3zssltuhbIkilWfiqFcyOzNpHQA9mMDp3CjZ+6NtExbDuShi+sdnxGRjSAegxyqPO/kfp8GXycScIz+bpDdfRznHjTjaG94SaWGOCSUwpxJGVkUBMA5GTz5EUNZunMPiHOy90ra3kEiK5KAhA7syoG6hAemcn415b7n2qJLGFYxy+lGXYqDnOVGeR5Dn1phFvyhMLGCVYZ30JKSnNs49EHOM0ttTfFYTIRDJJFC4jllUrhXPYFJy2MjOKGs19wqQtYbmWsKSoiNiZdDksS2n1QeweypjZlmkMSxReggwoznA9tVmLeKZ9pCBVzDwdYA05IOMSFj2YPojnVc3P3lFlbMXhkeMzkGRdOlSQOXM5JwM1Z4sklzfgKbNBv8AYsU0sUrgl4DlCCQBzB5gdeYpAbs2/Emk0HM4KyjUdLA9cr0zkZzUQm3I47y8JadhFCHKEqYwoCn6teoJ1dvjSlrvqGNvrt5I47o6YnLI2TnHNRzHM1XZlXTx/sKY92Nuha2zM8aElgV89i2FPUDPfRsndC1tpTLFGQxBA1MWCg9QoPhyple77onFYQSPDBJwpJQUGH8FJyRnlmrNZyl0VipUsAdJIJHvUkfCqyeVK5PqQ77kHbbmWkcokWNsq2pULsUVu8L0/wD5T682JBJPHcuv1sYwraiB24yOhxk1X/o3vZJfK+JIz6ZsLqJOBz5DPZVb3gvlmsbjS8zabwA8Zg2DhuSY6LyrVQm505dP7lqdl52zuja3UgklQ68YJViuodzY692etOY93oFmjmVNLwpw0wSFCYIxp6fpGkLbeKMtIiglLdMyy8tCkLkqO1jy7KbWW96vNDG8MkQuBmF2KHWPEA5XPj3is9uWq50iPiGO8drJe3MMBtnVIZQ7TtjQ0eMkL36jge6rkTjwqN2/s8zRYEssRTLZibSThTyPhWbWUck2y7i5kuJ3K5TQzkoRlOZB7Rqq0YcSK50ly/UKtGlbN2JDBJLLGCGnOXJYkE5J5Ds5k17dbFhknS4ZSZI1KqcnGDkEFeh9I1W9195wos7V4ZE4kS8OQ6dL4XqADnBx19nKkth71RxWxfM8pe5MSiVk1F2AONXRUHeaHiyW2FMmLfcq1RkYCTEb60QyMUV8g5C+4fCnK7sW4FwNLYujmXzjzOS3Lu5k9KcbG2mZw+qJ4mjcoyv3jtVhyYeIqRrKU8idNkNsQ2fZrDGkSDCRgKoJycDxovfR9/3Gl6QvfR9/3Gog7lZHcVi9EewfZVG2psm4tr+S6ig8phuFKyxgjPMDIweoyoPb1INXmL0R7B9ldVMcjg2TdGXpuhcy2t59UImllWWKLK5wuvzeXIcpMDp07KkItiXN7c8aaFrdUtjCNRBLOUZcgDsy5PuFXy4mVFZ2IVVBLE9AAMkmmVn5dcqJLeCNIm5o9wzKzjsYRqCQD2asHwpiOTJO6S+vgvFSl0RTd2NmXMTxRNs+FWjYarptLeaDnK9uojkCOnXApO32RdeVxyJbNbycUmd43HAeLOchc5yRnl78A9Lf5TfcTyY2gFweYfUTb8P1zJjPI8tGM5pxd7O2lbrxHENyg9NIVZJFHemokPju5Huq/wDyc3S/Uvw583QbwLOYJPJiBNjzCcd4yOfLJGRzqk2mxp7i8gmNqbUoDx3yoEjYIyqjvz8/Crvb7O2lOvERbeBTzWObW0hHYX04CE93PFNoJ76SQ26WoSdPzjyE+TqvYyOBl89ijn1zVIQyQVJIhYprsUb+D14LZtn8DzTPrE+pdGjv65zyzjrUxFsOdbq+bhkpJbcONsr57CNVx17x21Yb2e8s2UXUImWQ4jktVZsv2IyHmpPY2cU6TZ21JBqWK1hHUJK7s/sYoNKn2Zq74j7InhzuqKJ/B658k2enBbXDOXkGV81decnn3d1dTbEnguZ9NhHdrNIXjkfThNRyQc9g93TrV32TtBpOIkicOaB+HKmdQDYyCrdqkEEVIVlLPOLaa++pm21yZSjs+4i2nHPwTIjQLEzRaQFbkCcEjCjHwqEO7V1+TJIeC3ENzrC5XJTT164rUKKotQ1XLx+xG4z662FcG4v2ER0y22iM5Xzn0oMDn3g9e6iXYFwYdlLwjmB8yjK+YNYPPn3d2a0Gip94l4+6oNxkd3g3F0zWtw8HGJZYH+pYoer+acn9I4IxnFafsPaKXEMc0YIRxyB5EYOMe7FRQ3NgBfS86pISzxLKwRieuQOfP21PW1usaKiKFVQAoHQAUZskZpUEmmUHdOG9s5JV8iZlmm1F+Ig0rkjOOeeRzTCfdm68kuYxCxd7sSKuV85MN53XxFajRR7w7ukG8oNju9cQm6tAjG2uUJSTI+rcr0YZz15H2CjdTZ9wjxRvYRRmM+fctpZmUer26jyGQfhV+oqHqG000G4TuVJRgOpUge3FZ/snd+5TZFxbtERM75VMrkjKducdh7eytEr2qQyOKpeV+xCdFCTYdxx9lNwji3iCynK+Y2Oh5/ZmmGzNg3Edk0clnxQ1xqeMsA/D0Aa4iG5NnP4VpmKMVp7xLx99Sd5RtgRX1taTFYmc8QcCGVwXWLODkg92PNz3mrHLd3IngQQKYnUmZ9XONsdBz588DpzzUtivKpLJbtpENkZsq6uHlnWaERxo2IWDZ4i8+ZGe4A9nXHZTy99H3/caXpC99H3/AHGqxdzRHcVi9EewfZXVcxeiPYPsrqqPqDGm17ETwyQsSBIpUkdRkdRTa43tvrODMsEEqx6FMqyMhK6gueGVOG59hxUpUJvkM2xHrSQr8ZkFb4MjUlHs2a4puLpGmp0r2iitzphQKKKACqpvbt64guLeCBYvr0lJeUOQCmnGApGfSzirXVL+kBMTbOk7p3jPseFvvUVZFMjai2hlsrZ5i4jM5klmcySuRjU5GOQHQAAADuFPqBRSEpOTtnKbbdsKKKKggKKKKACorau2xEwiRGlmbmI0xyHrOx5KviafX9yIonkPRFLfAZqG2Ba8OIyynMsw4srHvIzp/ZVeQHhXQ9n6Naib3dERKSgrPX8vfBElvF4BHkI/tFlz8K68luz1ulH7MK/exri+2wQ0aQR8VpkLoxYLHpGOZbmT6QOAK8mupY5LcyFdL5jkCjzRKeasCeeMgr7xXdWj0q5bTLflfgabReSHGu+mLNnSkcMZdvEKFJ99MlusqWa6vMq6I6MI42TiNgMRo9HPaKkt6ldFS4iIDwnDFhkcN+TahyOByb+zXk2wi0Nxrl1yzpgyEaVXSCU0gdFBOe+h6XGpNKCLRy/Cm39/p4HR2Hn0ri5P/NZf3cV5/B+PtkuD7Z5f91PtnTh4kYMr5UecpypOOZHhnNOaZWnw1yihd5Zp1ZEfweh75v8AHm/30fwdh75v8eb/AH1L0VbgY/6URxZ+WQ/8G4fWn/x5v99cHZs8PnW87vj+anbWreAf0kPjzHhU3RVJ6XDNU4olZ5ruI7I2ms6EgFWU6ZI29JHHVT9oPaOdL3vo+/7jULdgQ3kEg5eUEwSeOFLxk+IKsPY1TV76I9v3GvL6rT8DPt7DkWpJSQrF6I9g+yuq5i9EewfZXVJPqSwqH3nXUsC+tdWw/wDzKfuqYqN2sMy2S+tdxfLLf6a1wfxEXx+pGi0UCimjqhRXteVABVT+kgYtonA/N3MDe4vpPyarZVc+kSPOzbo4yUTiD2owf/TVo9Ss/SyPormJsgHvAPxrquezkhRRRQQFFFFAEZvOubO4H9E/7pqAW5mimCRoJBdRo6a3KqrKgD55HljScDxqxbxfyW4/qn/dNM7ayWSK1ZshogjqR2HRgg+BB6V3PZCbjKvkVySSSsrMtg/k8kD5Mtm4kXhkgtC/MqmPO6al9wqTt7VZ4XgigeGEjUkj8m4mQwYIfO5EZycdKmbq5ijEspwTEvn6QC4Uedg459pNN7a6uJVc8IRKU+rLMGfUehZRyA6Hqa7Cgk6syeSTV0cwbJI1NcTNNqUqVbCxBSOfmDl7zmlLPbFs7CKORCcYUDoQOxT0OB2A0psu4FxbozD00w47m9Fh8c1X9hWU0wiR9CxWchUY5yO0eQM9ijBGe+rN7Wtq6lUt1ub6Fg2LcK8ZCoIxG7x6BjA0sRywO0YPvp/UXs9Y47idA5LyYmKY5KCAmQfErmkt65dEAcuyKjoX0NpcpnDBT62DkDtxir7tsLfYps3TSXcmNYzjPPu7cV7VdbdO7eLypCk1yZohbyqQFNsFI1uMgANq1MvhTfZ28qRNNHPMZRHKyLcCMhHwM6fNGNWdQA7QBWGPWQm6N8minFWuZaia5jlVgSpBwSDgg4I6jl21RN62u3ZTNFLBENLJyIPP0eY5GU+r+j286jNn3jwkMjFQDggEsvXPDRf03P6TVnLXxUuStGkPZ8nG2+Zet4Bztj3XMXzJH31MXvo+/wC41Wb7aImhgfADrc2+tM5KkyAY5e3NWa99H3/ca5PtOSlmjJeAxwcY7X2FYvRHsH2V1XMXoj2D7K6rjvqWYE1GSyrJd7OCsGHlLHkQfRglPZTLeiZWeGCRisLiWW4K8mMEKayoI9Y6RSCbHMl1YTWcA2fJIJSoZUdWjWJSshRWwCVcqRyPwp3T4eSm35GMOPpI1oUy2xtSO1heaZtKIMk9ST2ADtJPICoIQ7XT+dspPbHLGfkxqHvXvJr3Z8N/DAkRmZwYnLiSSONmUEMBjB873VtDHbqx1ypEod6btU4z7NmEHUkPGZVT1mhHPGOeASfClbvfFGaKOyQ3csycRVRgqrH68rn0RnljrVzqj7jbNhg2htZY1APEhOBjkrprKjw1lqbenhZjxWObLeZ1mSC8t2tZJOUTa1kilb1VkHRv1SATUrvBBxLW4T14pF+KGm/0hWyvs65LcjHGZUbtWSPz1YdxBFQ+zNl31zEj3F8UEihtFvEicmXOC7hjnn2AVjlxKDtF4TclRVtm72QcGLJc4ROI6xu0cZ0jlI4GF9/SrKjZAIOQeYIqG2HcNa2VmFWM2skz210rL55d5WjEmrp1ABBHbXu6yGOFoT1t5ZYf7KOdP+UiktRhUVuiKZcSirRM0UUUoLhRRRQBG7y/yS4/qn/dNRW2bhoreGZS2ITGzhf0oyNLA9+A2fdUvvF/Jbj+qf8AdNIC1EtsI26PEFPvTFd32Om4TSM8rS2t+SEW8Y3Ks8LRw3K8ElyMswBKkqD5uV1Lz59O6mmwJTC4jMVxNPGxiLEnQkWrAILELjTg4GTVpgshwo0lxIUC8yORZejAdhyM1Bbw7SmWRuE+lYViLDAIeSWQKqHPQacnl4V1ZrYlKT+2RjfEbhFfaHCbJuVaRY50jhaRpBhdUnncyBq80c89/Wpi2s1jaRl6ykM3cWChc47OQFOK9piMEhaWRs50jOcc+/wpDZmzxeXhV1V4bVdTKwyjTuCEUjt0qSxH6y17fXIijeRuiKWPuFWHdOy8ksw07BXfVPOxIwHfziCe5RhR4LXL9sal4sOyPWQ7oMW6e59itHZc0D/xWRLF4wr3CM7SWmHdkjVUIGGcrnzcYGO0ipDdjY5nkNxdJGnAlkSK2jH1MUisVaU8hrdjkhiOQI7ajt3p22hJdyw30kNzrIjjULw+AhIhdo3XMisDnPj2U4/JiLN5NO0cnDiikVZ3aOOV5JGNzPkem45YH6OR0zmkMcfhUf5u507rn2L3cW6SKVdQynkQRkGsd323ZNk4kTlAx0o/L6of8NV7XbsPh4YrStypM2xw7PGJZVgdiSWgDkIdR5sMcgx6gA885qS2nBHJE6y44ZU6ieWkY5tnsI657Ky9MqNk7Vnz7DKVkiUZUGaElAMn86p1St6xOMCtTvfR9/3GsolkVXVY5FdFnTSUOVYCUYeRzzYsBnA6VrF909/41TUeqIlqfUhSL0R7B9ldVzF6I9g+yuqQfUVZXNvWJmuo4s48ptbqBCeglZVYD3hT8DU5sqeR7zZqzRmKWK0uNcZKtghoo9QKk8jgkUntLZ6TqFfUMEMrKSrKw6MrDmCKb7pbOEe1WYySSObUlnlbWx+tUAZ7BgdKfw5U4be6sbwTTqJo1Q+8+xjdRqEfhTROssMmM6JF7x2qQSCO41MUUJtO0ONWVk7a2oF0+QQmTpxPKBwu7VjTrx24qNsd07u3Y3UNwpvJSTciQNwJsnIUAecmnorD30q0P5SvJQ7MLWycIEViomuB5zFyOqpyAHaSant49j+VRhBLJC6MHjkjYgq46Ejow581PKmJZpWrZmoIhtpxbQvkFvNDDbQORx2SUyu6A5MaDSMauhJ7KtijAAAwBgAeAqC3N2vJcRSLOAJ7eRoZtPollwQy9wZSDjxqfrPLOUnzLRikuRmsNo86z2MWnMW0TLKWbBSLiicMq9W1HK8uld7LcNcX7rzRrptJHQlURWI/tA0htjYUMu0LzWGDnhOGR2RwrR6SNSkHBKHlUpY2SQoscahUXoB/3zrLUZVt29xPPP8AlF6KKKRFQooooAjt5P5Jcf1T/umu7P8ANp+yv2CvN4B/FZ/6p/3TXGzGzDEe+NP3RXf9idJmOo9KHJqrWn1qwset1dNOf6qFSE/dQ++pjeG4KQPp9N8Rp+250j5mkILYLdrGvoWlska+1zz/AMsY+NdDUvdmhj/M00y24Z5PyJiva8r2nhAY3EHHuLa2HR34sn9VCQxH9ptC+81bd8Nhte2/CWQIQ6v5y6kfSc6JFyMqTjIz2VWd1dpQR3FxNPLHHrcW0Gtgurh+c+nP67gf2RUvvzvnFYQnDK1ww+rjBz1/SbHRR18egryPtHJky6tKC6dDv6SChiVkNu5vzbyXZhuYY4buMtbrKvNGw2CisRqUEqMA8ulXy8sIpgBLGkgByA6hgD3jIr5WbU7csmR25HtLsezxLGvqy0DBED82CjV+1jn881tlhtpo3g7FAoAwOQ7qzP6T9rkGaBbmRD5MDwgImjk1ycNo2GNeshuWD2VcN9b8Q2kjCUxSMNMRUamaXOVRV/SLEYwOwmoHc3coLK1/dxoLqVjIIk9CFj1IBJzITkk5IBJxWTyRxLfL9CZc+SKPeRpBaJFd2YivWFuIZtORLGJkyCRyWVYxg554Huq833o+/wDGmX0k7JmjhaRJS8Ek8LSRS5cxuZlw0DHmoLHBQ8sHljpT6+6e/wDGsp5eIoy+onqFTQpF6I9g+yuq5i9EewfZXVKPqLMKR3WGdqXB9S1iH96Vz/ppak9yhm/2g3clsnykY/vCt9P1f0N9N6y70UUVudEpeyLpbC8uLeY6Eu5jPbyHkjMwGuIt2OGGQD1Bqy7X2zDaxmSd1RR3nmx7Ao6sT3Clto7PinQxzRrIjdVcAiozZ26FnA4kjt0Dj0WbLlf2dROPdWlxfNlaaGu49rJi4uJUMbXkxmEZ9JE0hUDdzELkjxqzUUVWTt2SlRSNvgJtMf01qPjFIfukFKVxvwum92fJ63Hh/vIHH7ld0tqFzT+Rz9QqmFFFFYC4UUUUANNsrm3mHfG/7pppsRs28B/ok/dFSF8mY3HejD5GqlJdEbJRwSv1UYZh1VSVVyPELmu57HltU2Uyx3JL5ju/2lC93bRGWMBHaR8suNSrhFPPkcnOP1aT2TtCRvKrlbaeSMysTIgTSI0AUacsC2ApJwD1NXXawsba3SNrYyROmFWO3aXUuO0qvIkHqSO+qjsNr9dkMY5LaK3McrRvIzGSOIlsLkDSTjkCenKr+8yeTir6HQWnisXDfQmLadZFV1OVYBge8EZFIbR2gsKgtksx0oijUzueiqo6mudhgeTw4UqOGnmnqPNHI1AbyWU1zI7WrMGs4ZDK4OkDUM8NT/xCoJPPkMZ611s+bh4txycOLfk29hXcp4p7uO1uo48xW8yMrMjiSWWUO+MctQHLAORg1Ab97iy2cxMKPJBIfMZQXZT6j4GcjoD2jHbUTbaZODEhVeI6KNJzpLMBqwcMpGc5FbhFsO8twPJr0yKP5u7UOMdwlTDj2nVXDz5I4JK31O1HmisfRn9HxhK3V2v1vWKI/wA3+s/63cOz29L/ALb2vHaRNLKTgYAAGWdzyCIvaxPICq9Pvo1sMX1pNCxOlWj+tilfHJY2HPJ7AwFO9h7IkllF5egCbGIYc5S2U93YZSPSbs6Clc2ZJb5P6Gq5cke7E2RJLKLy8/O8+DD1W2Q9g75SPSfs6Cp69u0hRpJGCIgLMzHAAHaaUmlVFLMQqqCWJOAAOpJrONoX52lIrnIs4iDEh5cdx0lceoP0V7ep7KT0+nya3L8v+kUy5Y4o2yL3x2jLex8Ylo7dJITBF0LZmUcWYeIPmp2detWW+6e/8agd8j/Fj/Wwf9dKnr7p7/xrp6/BDBKEIdEjmxyvItz8/wCBSL0R7B9ldVzF6I9g+yuq5L6gwrz6PhmfaLf06L/dgT8TSd3OI43c9EUsfYBn7qR3N3bvEto7mC6CyXQE0sM0YeIs/MYKkOp06R1PTpTmkxuSk0Mad07ZfqKrb7Vv4fz9hxFz6dpKJDjvMbhG+GaP4aW45SJcxH+ktpwPiEI+dbPDNdh5TiyyUVX/AOG1j/8AEL/df/bUfc/SXs5CQZmJHYIpPvWo4cvBO5FworPX+lm2Z1jgilkd2Crq0RLknAyzNy9tT6wbUn5MbezXt0k3EmPDIVAfHnV44JvsVeSKGX0laVht5mIHBuojknHJsofk2fZXANSP8D7SMNNeyNclVOqW6YFUUjB0pyROR6gZqibu7VEMGhkuDGryCGTgysrwBzwzqCn9HFU1OmltTXOhPP8AHzRaqKiP4UWg9KdF/byn7wFKpvDanpcwn/mL+NIvHNdUxfaySoptHtGFiAssZJ5AB1JJ8MGnNUaa6kUDCqxuZsd7l/J5F/i1nK2s55SsG1RxjwAIZh4Ad9Sm2Lp8x28H5+4OlP1F/SlPgo5+JwKu2xdlx2kCQx8lQcyerMebOx7yckmntNKWOLa7jOnxbubIXfC8uOJBaW0iwvcrL9ay6saEyFQesSw59gBrP7uyt2i8ljtJo7yNoxJl2aCNgQxkyXKMGAyBjJz2VK31xFtW5kkLaoYCYoArEHIOXl80gjUcAeA8ae21rFbRtpARBlmYknPLmzMeZOO0119NpG0pSfIpqNWotxiuZxta7ZAscQ1TzNw4V/WP6R/VUecfZU1tfYIttj3UEeWbgSs7/pSSFSWY+J58vYKT3D2Yzlr6VSGlGmBW6xwd/g0npHwwKnNobUPlUFqiBhIjySsQcLEo0gd2WYgY7ga5PtHWvNm2w9Mf7G2lwcOHPqzFt17qATx+Vqr20ycJyyaVVshkbOc8iMahjGa1SLdWEDNpeXEIPThz8RPcsmoVUd4fozmjctZ4lhY84mYK6L6kbNyKnp2Gqwd1bpSA9hMvnFjoQHl2AFT7M/8A7rbIsepanDJXyf8As0Vx5UbEmwwZ4pp5zPwEAjVwoAlxhpmAwC7DGOWF5461JXG2bePOueFcetIg++sDOxpRpD2lwPOLN9TIfYgwOny5eNNntgukPbvGZG87MLLgDmEXzeZOOzxrP8MjPrkRPFa7F53t30gu5/JuIfJIyDIygkTt2AkdIgep/SOOypu3kVlBQqVI5FcEY8Mcqy3WTy0SapTggI2Qg6KOXb957qm9h2vkr8a4kEOdRW3RtTPnoGRc5IHQKPfXZ0kIaeOyHTyIaqHE5t/kWDes5SFBzaS4hAHfpcOfgFJqdvfR9/41E7LtJJZRczKUChhDEeqhurv+sQMY7Bmpa99H3/ca5PtDURzZ1t6Izxx2xSFYvRHsH2V1XMXoj2D7KR2jeLDE8j+igJ5dT3Ad5J5AeNcyrlSLdxltRXuZFsYfTnH1rYyIrfoznsyfRUdpPhVlj3du7RVFjc640AAt7vz1AHYkqjWvv1AUvuHsN7eFpZwPKbk8SX9QY8yIHuReXtyatFd3T4VjhQzFbVRVX3pmgH8csZowOskGLmP/ACeePetSOyd6bS5OIbmNmHVNWlx7UbDD4UvtTbtvbPGk8yRtKSIw5xqI8eg6jme+vNp7CtrkfXwRS9oLIpI8Q3Ue41sWPd4dpLa201ww5RIzY7yByHvOBXzncbJe4Xj8TXJL576u1mOTg+3srcZfo9tGKnNwEDKxi48piYqQQGRiQRkDlWOfSBKbXaV1Hbnhx6lOgAaQWRWbAPIcyTy76pkUuwzpZYYyayptPx1RVLm3ZDpdSD4/9863DcffziWUMapLdXigo0aD1W0q0sh81AVwck58KyrdS9L7RszMQ68dAQwBXzjp6dOpB9wr6cjhC50gDPM4AGT3nFTG+5lk27vh6fMq1vuzLcsJdpOJMHUlrHkW8ZHTV2zMO9uXcKtijHIchQK9q9GQlJCrekoPtAP201l2Nbt6VvCfbGh+6n9FAGefSLu7BFDDLbQQRTC6gCusYGNb6OenBIywyKSfd3afQT2f7XDlz8NVTP0oTBLNXb0UubZj7FmUnkOvIdKat9IFufzUN1KezTA6g++TSKT1Eba5GkYwa+Id7sbteTM8s0nGuJAA0mnSFUcwka/ornn3k9aYb87SLlbGJsPMNUzDrHb558+xn9Ee89lITb43cgxBYMhP6dxIgUeOlCxb2cqa7KsDHreRzJNK2qWQjGT2ADsUDkBSk8iir7hkyxjGoiFzu5bPpPD0MoCq0ZKMAOgypGceNNLzdfiIY2urgo3VSUOfAnRk/GrDRS8dTliqUmJbmR62lxgDy+6wBgY4SjpjoI6PIZu2+uyO7Wg+YTNSFFU4ki3Fn5I/8nyZz5Xd/wCMfwro2Mh/9Xd/4uPsFPqKjiSDiz8kbNskv6dzdn/7iRf3CKQk3ZhbGt7h9Jyuu4mbB7xl+R59RUzRmpWWa6Mhzk+5DHde3PUSH2zSn/VTuw2NBAcxRIpPVgPO/vHnT6iiWWcurZW2FIXvo+/7jS9IXvo+/wC41EPUgQrF6I9g+ymmy7Xy2/WPrBZFZZT2NP8AzUfjpGZCO/TXO1L8QQGTBYgKEUdXdsBVHiWIFW/crYhtLVEfBmfMk7etM/Nufbjko8FFPaLDum5vsa41zsnJJAoyxAA6knAHtNeseXOqhvkPKbqyseqSM1xcDvihwQp8GkK/Cj6U9ovBs+Th5HFZYWcfzaPyZz3chjPiK6lmyV8jO9u7RG0LqacjVD+ZgBHIxKebY/WbJ9mKe7vb7Ps0pFOxktDyUdZYf2T1dB6p5js7qrt7tCO3jUDmdOEUdw6ewVT7q6aRiznJPyHcPClcbnKTl2O7ro6fDgjgSua7+PvwfWNhexzxrJE6ujjKspyD/wB91fP29ezfK728mD4JndQCOWEwn+muvox3uFgbriMdBhLRx5OlpwRgAdhIPXuHhUdsbbqBdMuQxLMX6gszFiT2jmTWuWUtvwiHs/HglmrM6VfuN9j7GljvLTUBg3EIyDn+dX39lfUFYnujb+U7RtQhykOq4cjmMKNKD3s2fdWnbz7yx2trPMjRyPEpKprXzmzjHI561OKTcbkU12LHjzOGN2kT1e1VLvfiCKxiu2w3EEWY0dSwMhAI6/o5OfZVhh2hE7BVljZiMhVdScd+Ac1rYmLs4BAz16eNd1VfpBXRFBdDrZ3EchP9Gx4cnu0OT7qlto7w2sAzNcwxj9aRQfcM5NFgQv0n/wAjTxubb/rLUfTHejeMbQMENtFK0STpLJM6mNMJzAUNhm54OQMU9rk6+SckkZZQooopAxCiiqj9JW1praCJ4XKMZNJIAORoY45g9oFXx43kkoruSlZbs0Vn+893PAlwbe+neSzMXHSSOIDTKoIeNlHMBiAQQOtI7XvLuEXhF5IfJo7R1ykXnG405B83s1csd1Ofh8/KL8NmjUZqgbEvJ54IC19OtxdG4EIEcJizAAcOcBhqz1FR77wyJYwzyXd1x7hZTGqpbmIGN9HnkgNg8umaPw+flBw2afRVAnup/JgyX0/lPkS3rI0cPCMerSyqwGoMMZ5iurq/ke1jltry6Mkwcqs4s40HCdVfUSQf0uQGenOj8Pn5QcNl9ozUPufdvNZwSSMWdlJZjgE+cR2eypikpx2ya8FApC99H3/caXpC99H3/caIepAhDYtt5TtGFDzjs4xcN4zPlIgfYNbfCtLrKt0d44rGS7N3HNGZpQwlETPHwkQKmWQHHIE9O2r5Y722UylorqB9I1ECRQwHXmpOR07q7uBKMEkMpUiN3e+u2ltC4PMQ8O0j8AqiST4u4H9mrVLGGBDAEEYIIyCD2Edoqr/RpEfII5W9O6eS5b2yyFh/l01a62RLMi3z+iLUTJYELnrA583/AJTH0R+qeXcR0rK9o7Hmt5BHcRtCxOMyDC+0N0I9hr6wxSdzbpIul0V1P6LAMPgahospeT5uudjxtBpjILL5wbI84+J7j+FVuztHmdY4kZ5GOAijJPuHZ49BX0tNuHs1jqNlBnwTAPtAwK62S1vBdyWcNtHDphSYMiqoYM5UjAGeRA7e2s4QcerGdRqIZWnGG2l2I/6NdzvydAdeDPNgykdFx0RT2gZPPtJPhUfuBupZTWUcstrBJI7ylnaNST9a46kd1aBVY+jT/wAvhHc0o94metBWx0dytnn/ANDbf4SfhUJtXd+2srrZ81tBHCWuDFIY1C6kkicYOP1gDV6qsb8+jZ//AFtv9poBEtvBY+UW08P/ABInX3lTj54rMNz9nweTQypBGjsg1EKM6hybnjPUGtfFZZu5FoWaL/hXM6+7ilh8mpLXXw7Rnk9JK0UUVyBcKKKKACqH9MH8lh/rv/bar5VL+lOykmt4lijdyJckIpYgaGGSB4mmNJ/GiWj1I3bv57bvd5Nb/HMOK53o9Hav9Rs3/wBuk95rx5o7gW9jeJJeGLjvIpI0xKMJGqryBZQSSeyu5Lnivd8eyvuFcx2qDhoA6mALz84EYJWu5uj5N9yHO6LReTbOU6xcu9+lq/IxJIwUZlXqc5ABB5HqDUFfPbjZViJUmM2m5EJRlCKePz4gIyeeOhqU2VciCODFhfPLZyXD2+VAT60jSZcKSSukHzcDNRstpxLKGGS0vuPbiXhssY4RMkmvLgrq+FG+PkLRM7bmjh2ZbyxoWnlsobWRi3mxQS62BCAcy5jdck8sVVNsj/w7Zvtu/wDrJU091M0fBazuTGbGO2YcM540Ts8co5eiCcd+C1RN9Z3Eltawi0uA1uZ8kxthuK4YY5Z5Y55oUo+SHJGlbhf+X2/7J/fap+oTcmFksYFdSrBTlWBBHnHqD0qbrz+b+JL6swfUKQvfR9/3Gl6QvfR9/wBxqsPUgRF70k+ROinDShYV9srBP9VTf0hbCtRs+bMERdIxHC2hdSuxEaYYDPUioraC65bCLse6iJ9katL9qCrFvsdRsYT0mvYQfZHql+GYwKe06fL5scwKoNlrsbYRRpGowI1VAPBQB91L14K9rqlQooooA8qrEf8AjQ8bA/KcVaarFycbYg/Wsph/dmj/AN1DAs9RW7exxaQ8EOXAeR8kAfnJGfGAezVipUV7QAVH7W2WlwIw5YCKVJV049JDkA5B5VIUUAeVmcK6b3aK/wDzCuPY8KH7Qa0ys4v+W1L0d6W7f5GH3UrrVeJlZ+kdV5XtFcQWPKK9ooA8qL3htGlRAqlsPlgNJ83Qw6MQDzI5Z+ypWvKlOnZJBbvvMWZHbKxIo5MG88qMoW6koVPP9cZ6U2sLS5jAVUcLqGSGi4h5dXJJVlz1YAM2emRzs1e1fic+gWVa4tb1xzLg4Yea6L55ikBIwfzevRpz5w5092xbTusXCyDGBIdTDLOuMRnBxzGrJPLpU5RRxHy5BZV54LzW7qrByNIOqHAAaRlwPVwUBzg5z1FLpHe6iSxxkkD6rHN5RgcuxBERz658asNFHE+SCxnsnicJeMMSc85Kk9TgnTyGRg4546ZPWnde0Vm3bA8pC99H3/cacU3vfR9/3GrQ9SBEUshN1ZN2oZCvgeERnx5E1MbZuna4sSTkpM7LyHI8Jhnx5E9aKK62FK0Ow9DLANqS+t8l/Cj8qS+t8l/CiinCgflSX1vkv4UflSX1vkv4UUUAH5Ul9b5L+FQ1zeOb+B8+csEyg4HQvGSMYx2CiiglEz+VJfW+S/hR+VJfW+S/hRRQQH5Ul9b5L+FH5Ul9b5L+FFFAB+U5fW+S/hVOv5ib+d8+c0UQJ5cwNWOXTtoorHP6GRLoKi5bv+QoNy3f8hRRXN2rwZUgFy3f8hXvlDd/yFeUUbV4CkHlLd/yFAuW7/kKKKNq8BSDylu/5Cjylu/5CiijavAUg8pbv+Qo8pbv+Qooo2rwFI98obv+Qrzylu/5CiijavAUg8pbv+Qo8pbv+Qooo2rwFIPKW7/kKRubhsde3uFFFTGKvoCS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62000"/>
            <a:ext cx="2286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225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Redundancy mean?</a:t>
            </a:r>
            <a:endParaRPr lang="en-US" dirty="0"/>
          </a:p>
        </p:txBody>
      </p:sp>
      <p:sp>
        <p:nvSpPr>
          <p:cNvPr id="5" name="Slide Number Placeholder 4"/>
          <p:cNvSpPr>
            <a:spLocks noGrp="1"/>
          </p:cNvSpPr>
          <p:nvPr>
            <p:ph type="sldNum" sz="quarter" idx="4294967295"/>
          </p:nvPr>
        </p:nvSpPr>
        <p:spPr>
          <a:xfrm>
            <a:off x="8174038" y="1588"/>
            <a:ext cx="762000" cy="366712"/>
          </a:xfrm>
          <a:prstGeom prst="rect">
            <a:avLst/>
          </a:prstGeom>
        </p:spPr>
        <p:txBody>
          <a:bodyPr/>
          <a:lstStyle/>
          <a:p>
            <a:pPr>
              <a:defRPr/>
            </a:pPr>
            <a:fld id="{138B7C9C-29FC-487D-AE4F-1F366EFA5EF8}" type="slidenum">
              <a:rPr lang="en-US" smtClean="0"/>
              <a:pPr>
                <a:defRPr/>
              </a:pPr>
              <a:t>76</a:t>
            </a:fld>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1371600"/>
            <a:ext cx="4219575"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08078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639762"/>
          </a:xfrm>
        </p:spPr>
        <p:txBody>
          <a:bodyPr>
            <a:normAutofit/>
          </a:bodyPr>
          <a:lstStyle/>
          <a:p>
            <a:r>
              <a:rPr lang="en-US" sz="2800" dirty="0"/>
              <a:t>Importance of Redundancy and Disaster Recovery</a:t>
            </a:r>
          </a:p>
        </p:txBody>
      </p:sp>
      <p:sp>
        <p:nvSpPr>
          <p:cNvPr id="3" name="Slide Number Placeholder 2"/>
          <p:cNvSpPr>
            <a:spLocks noGrp="1"/>
          </p:cNvSpPr>
          <p:nvPr>
            <p:ph type="sldNum" sz="quarter" idx="10"/>
          </p:nvPr>
        </p:nvSpPr>
        <p:spPr/>
        <p:txBody>
          <a:bodyPr/>
          <a:lstStyle/>
          <a:p>
            <a:fld id="{B76F7208-26AA-4745-9835-AD8494638D77}" type="slidenum">
              <a:rPr lang="en-US" smtClean="0"/>
              <a:pPr/>
              <a:t>77</a:t>
            </a:fld>
            <a:endParaRPr lang="en-US" dirty="0"/>
          </a:p>
        </p:txBody>
      </p:sp>
      <p:sp>
        <p:nvSpPr>
          <p:cNvPr id="4" name="Rectangle 3"/>
          <p:cNvSpPr/>
          <p:nvPr/>
        </p:nvSpPr>
        <p:spPr>
          <a:xfrm>
            <a:off x="307973" y="990600"/>
            <a:ext cx="7540627" cy="5693866"/>
          </a:xfrm>
          <a:prstGeom prst="rect">
            <a:avLst/>
          </a:prstGeom>
        </p:spPr>
        <p:txBody>
          <a:bodyPr wrap="square">
            <a:spAutoFit/>
          </a:bodyPr>
          <a:lstStyle/>
          <a:p>
            <a:r>
              <a:rPr lang="en-US" sz="2000" dirty="0" smtClean="0"/>
              <a:t>And why is redundancy chosen as a better recovery plan over other DR plans?</a:t>
            </a:r>
          </a:p>
          <a:p>
            <a:endParaRPr lang="en-US" dirty="0"/>
          </a:p>
          <a:p>
            <a:pPr fontAlgn="base"/>
            <a:endParaRPr lang="en-US" dirty="0" smtClean="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smtClean="0"/>
          </a:p>
          <a:p>
            <a:pPr fontAlgn="base"/>
            <a:endParaRPr lang="en-US" dirty="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r>
              <a:rPr lang="en-US" dirty="0" smtClean="0"/>
              <a:t>With </a:t>
            </a:r>
            <a:r>
              <a:rPr lang="en-US" dirty="0"/>
              <a:t>redundant systems, the business critical programs and data are backed up securely on a </a:t>
            </a:r>
            <a:r>
              <a:rPr lang="en-US" dirty="0" smtClean="0"/>
              <a:t>data center . </a:t>
            </a:r>
            <a:r>
              <a:rPr lang="en-US" dirty="0"/>
              <a:t>This ensures that primary data center disasters do not affect the data and the information can be completely restored, faster than from any other DR options. </a:t>
            </a:r>
          </a:p>
        </p:txBody>
      </p:sp>
      <p:sp>
        <p:nvSpPr>
          <p:cNvPr id="5" name="AutoShape 2" descr="data:image/jpeg;base64,/9j/4AAQSkZJRgABAQAAAQABAAD/2wCEAAkGBxQSEhQUExQWFhUUGBoYFxcXGRgZGhkXHBgfHB8aGBocHSghHR8lHRgcITEhJSkrLi4uHCAzODUsNygtLisBCgoKDg0OGxAQGywmICQsLzQ0LC8wLywsLC8vLCwsLCwsNCwsLDAsLCwsLywsLCwsLCwsLCwsLCwsLCwsLCwsLP/AABEIANMA7gMBIgACEQEDEQH/xAAcAAABBQEBAQAAAAAAAAAAAAAAAwQFBgcCAQj/xABQEAACAQMBBQMIBQYMBAQHAAABAgMABBESBQYTITFBUWEUIjJScYGRoQcjscHRFTNCYnKyFiQ0Q2NzgpKTosLSU4Oz8CU1RMNUZHSEo+Hx/8QAGgEAAgMBAQAAAAAAAAAAAAAAAAQBAgMFBv/EADMRAAICAQIFAQYEBgMAAAAAAAABAhEDBBITITFBUTIFFCJhcfAVgZGhM0JSwdHhI7Hx/9oADAMBAAIRAxEAPwC0RRjSOQ6Ds8Khds7xw28iwiN5pmGeFEgZgve3TFTkXoj2D7Kou75xtu9D+kyeZntHmHl/Zx8DXExq3JvsKIs2wNtQXis0QIKHDo6gOh7iP++hqU4Y9UfCspupW8p2w8TEII+bKcefxEGQR25D/OpG3u5OPsUa3w8OX84+ccHm3Pn761lp+6f3Vk7TReEPVHwFRu8G1orOLiyqSuoLhVBOTnvIHYe2qhuBY+Uh55JZeJFcHDcRjqXSDoYE405NP/pZ/kH/ADU+xqzWOsqg2RXOiR2dvXbyyLE8ckEj4KLNGF156aTkjnUnZ36SSyxCJ1MWMsyYRs+o3bVJ+kYgx2CJ+fyujHpAaVx/m0/Ck3nne42qiT6CAoQvJpVcuMhSThSegPjWnCTVrl/7RNWaRwx6o+FHDHqj4VnOyr1Io7xHe4tJFhXWjEyBT04kWTnLEjlkdeR7k9huyXqrGZYkktGb659RJ0nErjUQuSM47KrwHz5kbTSjGO4fAU22fdwzqWiKuoYrqUcsjrg45+6s93eGmZIbjjJLJHINQlLxXQIJDatXIjHIr8qY7JuDBskyxllaScRuwYjEecnHYpPTUBnnU+7/AD8E7TWeEPVHwFHDHqj4Vnj209ql2wkWOOS3Z44RO8sgYYGtWIHLnzIPaKmdxdlAQw3IeTXJFh1LsysS2dRBzzGMcqpLHtV7iGq7kht7eCK1eKNopJHmzoWNVJOCBjmRz50psLbkF3rEasrxnDxyLpdfaPdVa3+ZxfbPMYDOCxUE4BOpcAnsqItL9ltb+9Vit07hJFAxwQXxy7T7T2itFhTgn3f+Sa5GpcIeqPhRwh6o+ArPbSKe21XCOiRvbuwiadp2kdULBxkde0gHvrrY8QSGC9S6cyvFKZI2YvxpdDNpwT5ukgnkOgHvo8LXOyNvzNA4Q9UfAUcIeqPhWTJdSR2trfLLI08lwyvl2IdcnzdOcY5d36Xsp3tO8mt5r6zDvquGi4GWYkCR+YB7MAn4Vb3d/wBX33J2mncIeqPhRwh6o+FZtdwTXNxc26klrdUSJmnaIRgKMyYAJkJPMk12we4vbOCeYyo1sS5jkYIzgONYIxk+aOfeKrwX/URtNG4Y9UfCjhjuHwFZ3tCZtlXXOWV4pLZwpkYt9ag5deQOQvT1qt+6No8VpCsjM0hXW5YknLedjJ7s491UnjcY7rIaoi7jfWBXlTgTsICRI6xqVXBxk+dnGQeeKVTemJ7m2hiQOlyhYSZxpxqyCunr5uOtVPZcFxJdbTjtuF9YzK7SFhpUuwyuAcnmetL22yhZ7Q2fCWzoikZm6DJ4hOPAUxw4dO9efkWpGk8MeqPhRwh6o+FZQ9zh7SaF7huJdaTcSNgSjUMqI9RwoHLOB2+5S5Bl/K0rvIXt3PCPEcaPrGHIA46ACqe7vz93QbTU+GO4fAUheRjT0HXu8DTPdOdpLO3dyWZolJJ6k46mn176Pv8AuNYK1OivRisXoj2D7KiNt7s292ytIrB15B0Yq2O7I6j21LxeiPYPsqi3l495tGa3eV4ra1Qs+htBYjGSzDsyx9y+NWxpuTadUC6lmst27eKB7dI/q5AdYJJLZ7S3X8Ka7M3NtYJFkUOWj9DW7ME/ZHvqO2VtNbKC4eW7FzCjDh6WDyANnCsc9T8ORNP9m72K8himieBxHxQHKkGPGc5HbjnjwPdVmsvOm6J5klsXYsVqrLCCA7a2yxbziMZ5+yvdt7Hiu4+FMCUyG5Eg5HiPaah7TfJWkhVoZI0ufzMjFcN3ZUHKg5GM94rqx3uErgJBKYjKYRKNJw47WQecqnvNV4eW93cimOdlbp2tu/ERCzjo7szkfs55CvZt1bZjOzISbnHEyzc8HII7sHupXe2aVLSZoM8QLyI6jmMkeIGTVT3ImWWSJ4byQkIfKYJmZizY9OPPLGe0dOVWjvlFz3Eq3zssltuhbIkilWfiqFcyOzNpHQA9mMDp3CjZ+6NtExbDuShi+sdnxGRjSAegxyqPO/kfp8GXycScIz+bpDdfRznHjTjaG94SaWGOCSUwpxJGVkUBMA5GTz5EUNZunMPiHOy90ra3kEiK5KAhA7syoG6hAemcn415b7n2qJLGFYxy+lGXYqDnOVGeR5Dn1phFvyhMLGCVYZ30JKSnNs49EHOM0ttTfFYTIRDJJFC4jllUrhXPYFJy2MjOKGs19wqQtYbmWsKSoiNiZdDksS2n1QeweypjZlmkMSxReggwoznA9tVmLeKZ9pCBVzDwdYA05IOMSFj2YPojnVc3P3lFlbMXhkeMzkGRdOlSQOXM5JwM1Z4sklzfgKbNBv8AYsU0sUrgl4DlCCQBzB5gdeYpAbs2/Emk0HM4KyjUdLA9cr0zkZzUQm3I47y8JadhFCHKEqYwoCn6teoJ1dvjSlrvqGNvrt5I47o6YnLI2TnHNRzHM1XZlXTx/sKY92Nuha2zM8aElgV89i2FPUDPfRsndC1tpTLFGQxBA1MWCg9QoPhyple77onFYQSPDBJwpJQUGH8FJyRnlmrNZyl0VipUsAdJIJHvUkfCqyeVK5PqQ77kHbbmWkcokWNsq2pULsUVu8L0/wD5T682JBJPHcuv1sYwraiB24yOhxk1X/o3vZJfK+JIz6ZsLqJOBz5DPZVb3gvlmsbjS8zabwA8Zg2DhuSY6LyrVQm505dP7lqdl52zuja3UgklQ68YJViuodzY692etOY93oFmjmVNLwpw0wSFCYIxp6fpGkLbeKMtIiglLdMyy8tCkLkqO1jy7KbWW96vNDG8MkQuBmF2KHWPEA5XPj3is9uWq50iPiGO8drJe3MMBtnVIZQ7TtjQ0eMkL36jge6rkTjwqN2/s8zRYEssRTLZibSThTyPhWbWUck2y7i5kuJ3K5TQzkoRlOZB7Rqq0YcSK50ly/UKtGlbN2JDBJLLGCGnOXJYkE5J5Ds5k17dbFhknS4ZSZI1KqcnGDkEFeh9I1W9195wos7V4ZE4kS8OQ6dL4XqADnBx19nKkth71RxWxfM8pe5MSiVk1F2AONXRUHeaHiyW2FMmLfcq1RkYCTEb60QyMUV8g5C+4fCnK7sW4FwNLYujmXzjzOS3Lu5k9KcbG2mZw+qJ4mjcoyv3jtVhyYeIqRrKU8idNkNsQ2fZrDGkSDCRgKoJycDxovfR9/3Gl6QvfR9/3Gog7lZHcVi9EewfZVG2psm4tr+S6ig8phuFKyxgjPMDIweoyoPb1INXmL0R7B9ldVMcjg2TdGXpuhcy2t59UImllWWKLK5wuvzeXIcpMDp07KkItiXN7c8aaFrdUtjCNRBLOUZcgDsy5PuFXy4mVFZ2IVVBLE9AAMkmmVn5dcqJLeCNIm5o9wzKzjsYRqCQD2asHwpiOTJO6S+vgvFSl0RTd2NmXMTxRNs+FWjYarptLeaDnK9uojkCOnXApO32RdeVxyJbNbycUmd43HAeLOchc5yRnl78A9Lf5TfcTyY2gFweYfUTb8P1zJjPI8tGM5pxd7O2lbrxHENyg9NIVZJFHemokPju5Huq/wDyc3S/Uvw583QbwLOYJPJiBNjzCcd4yOfLJGRzqk2mxp7i8gmNqbUoDx3yoEjYIyqjvz8/Crvb7O2lOvERbeBTzWObW0hHYX04CE93PFNoJ76SQ26WoSdPzjyE+TqvYyOBl89ijn1zVIQyQVJIhYprsUb+D14LZtn8DzTPrE+pdGjv65zyzjrUxFsOdbq+bhkpJbcONsr57CNVx17x21Yb2e8s2UXUImWQ4jktVZsv2IyHmpPY2cU6TZ21JBqWK1hHUJK7s/sYoNKn2Zq74j7InhzuqKJ/B658k2enBbXDOXkGV81decnn3d1dTbEnguZ9NhHdrNIXjkfThNRyQc9g93TrV32TtBpOIkicOaB+HKmdQDYyCrdqkEEVIVlLPOLaa++pm21yZSjs+4i2nHPwTIjQLEzRaQFbkCcEjCjHwqEO7V1+TJIeC3ENzrC5XJTT164rUKKotQ1XLx+xG4z662FcG4v2ER0y22iM5Xzn0oMDn3g9e6iXYFwYdlLwjmB8yjK+YNYPPn3d2a0Gip94l4+6oNxkd3g3F0zWtw8HGJZYH+pYoer+acn9I4IxnFafsPaKXEMc0YIRxyB5EYOMe7FRQ3NgBfS86pISzxLKwRieuQOfP21PW1usaKiKFVQAoHQAUZskZpUEmmUHdOG9s5JV8iZlmm1F+Ig0rkjOOeeRzTCfdm68kuYxCxd7sSKuV85MN53XxFajRR7w7ukG8oNju9cQm6tAjG2uUJSTI+rcr0YZz15H2CjdTZ9wjxRvYRRmM+fctpZmUer26jyGQfhV+oqHqG000G4TuVJRgOpUge3FZ/snd+5TZFxbtERM75VMrkjKducdh7eytEr2qQyOKpeV+xCdFCTYdxx9lNwji3iCynK+Y2Oh5/ZmmGzNg3Edk0clnxQ1xqeMsA/D0Aa4iG5NnP4VpmKMVp7xLx99Sd5RtgRX1taTFYmc8QcCGVwXWLODkg92PNz3mrHLd3IngQQKYnUmZ9XONsdBz588DpzzUtivKpLJbtpENkZsq6uHlnWaERxo2IWDZ4i8+ZGe4A9nXHZTy99H3/caXpC99H3/AHGqxdzRHcVi9EewfZXVcxeiPYPsrqqPqDGm17ETwyQsSBIpUkdRkdRTa43tvrODMsEEqx6FMqyMhK6gueGVOG59hxUpUJvkM2xHrSQr8ZkFb4MjUlHs2a4puLpGmp0r2iitzphQKKKACqpvbt64guLeCBYvr0lJeUOQCmnGApGfSzirXVL+kBMTbOk7p3jPseFvvUVZFMjai2hlsrZ5i4jM5klmcySuRjU5GOQHQAAADuFPqBRSEpOTtnKbbdsKKKKggKKKKACorau2xEwiRGlmbmI0xyHrOx5KviafX9yIonkPRFLfAZqG2Ba8OIyynMsw4srHvIzp/ZVeQHhXQ9n6Naib3dERKSgrPX8vfBElvF4BHkI/tFlz8K68luz1ulH7MK/exri+2wQ0aQR8VpkLoxYLHpGOZbmT6QOAK8mupY5LcyFdL5jkCjzRKeasCeeMgr7xXdWj0q5bTLflfgabReSHGu+mLNnSkcMZdvEKFJ99MlusqWa6vMq6I6MI42TiNgMRo9HPaKkt6ldFS4iIDwnDFhkcN+TahyOByb+zXk2wi0Nxrl1yzpgyEaVXSCU0gdFBOe+h6XGpNKCLRy/Cm39/p4HR2Hn0ri5P/NZf3cV5/B+PtkuD7Z5f91PtnTh4kYMr5UecpypOOZHhnNOaZWnw1yihd5Zp1ZEfweh75v8AHm/30fwdh75v8eb/AH1L0VbgY/6URxZ+WQ/8G4fWn/x5v99cHZs8PnW87vj+anbWreAf0kPjzHhU3RVJ6XDNU4olZ5ruI7I2ms6EgFWU6ZI29JHHVT9oPaOdL3vo+/7jULdgQ3kEg5eUEwSeOFLxk+IKsPY1TV76I9v3GvL6rT8DPt7DkWpJSQrF6I9g+yuq5i9EewfZXVJPqSwqH3nXUsC+tdWw/wDzKfuqYqN2sMy2S+tdxfLLf6a1wfxEXx+pGi0UCimjqhRXteVABVT+kgYtonA/N3MDe4vpPyarZVc+kSPOzbo4yUTiD2owf/TVo9Ss/SyPormJsgHvAPxrquezkhRRRQQFFFFAEZvOubO4H9E/7pqAW5mimCRoJBdRo6a3KqrKgD55HljScDxqxbxfyW4/qn/dNM7ayWSK1ZshogjqR2HRgg+BB6V3PZCbjKvkVySSSsrMtg/k8kD5Mtm4kXhkgtC/MqmPO6al9wqTt7VZ4XgigeGEjUkj8m4mQwYIfO5EZycdKmbq5ijEspwTEvn6QC4Uedg459pNN7a6uJVc8IRKU+rLMGfUehZRyA6Hqa7Cgk6syeSTV0cwbJI1NcTNNqUqVbCxBSOfmDl7zmlLPbFs7CKORCcYUDoQOxT0OB2A0psu4FxbozD00w47m9Fh8c1X9hWU0wiR9CxWchUY5yO0eQM9ijBGe+rN7Wtq6lUt1ub6Fg2LcK8ZCoIxG7x6BjA0sRywO0YPvp/UXs9Y47idA5LyYmKY5KCAmQfErmkt65dEAcuyKjoX0NpcpnDBT62DkDtxir7tsLfYps3TSXcmNYzjPPu7cV7VdbdO7eLypCk1yZohbyqQFNsFI1uMgANq1MvhTfZ28qRNNHPMZRHKyLcCMhHwM6fNGNWdQA7QBWGPWQm6N8minFWuZaia5jlVgSpBwSDgg4I6jl21RN62u3ZTNFLBENLJyIPP0eY5GU+r+j286jNn3jwkMjFQDggEsvXPDRf03P6TVnLXxUuStGkPZ8nG2+Zet4Bztj3XMXzJH31MXvo+/wC41Wb7aImhgfADrc2+tM5KkyAY5e3NWa99H3/ca5PtOSlmjJeAxwcY7X2FYvRHsH2V1XMXoj2D7K6rjvqWYE1GSyrJd7OCsGHlLHkQfRglPZTLeiZWeGCRisLiWW4K8mMEKayoI9Y6RSCbHMl1YTWcA2fJIJSoZUdWjWJSshRWwCVcqRyPwp3T4eSm35GMOPpI1oUy2xtSO1heaZtKIMk9ST2ADtJPICoIQ7XT+dspPbHLGfkxqHvXvJr3Z8N/DAkRmZwYnLiSSONmUEMBjB873VtDHbqx1ypEod6btU4z7NmEHUkPGZVT1mhHPGOeASfClbvfFGaKOyQ3csycRVRgqrH68rn0RnljrVzqj7jbNhg2htZY1APEhOBjkrprKjw1lqbenhZjxWObLeZ1mSC8t2tZJOUTa1kilb1VkHRv1SATUrvBBxLW4T14pF+KGm/0hWyvs65LcjHGZUbtWSPz1YdxBFQ+zNl31zEj3F8UEihtFvEicmXOC7hjnn2AVjlxKDtF4TclRVtm72QcGLJc4ROI6xu0cZ0jlI4GF9/SrKjZAIOQeYIqG2HcNa2VmFWM2skz210rL55d5WjEmrp1ABBHbXu6yGOFoT1t5ZYf7KOdP+UiktRhUVuiKZcSirRM0UUUoLhRRRQBG7y/yS4/qn/dNRW2bhoreGZS2ITGzhf0oyNLA9+A2fdUvvF/Jbj+qf8AdNIC1EtsI26PEFPvTFd32Om4TSM8rS2t+SEW8Y3Ks8LRw3K8ElyMswBKkqD5uV1Lz59O6mmwJTC4jMVxNPGxiLEnQkWrAILELjTg4GTVpgshwo0lxIUC8yORZejAdhyM1Bbw7SmWRuE+lYViLDAIeSWQKqHPQacnl4V1ZrYlKT+2RjfEbhFfaHCbJuVaRY50jhaRpBhdUnncyBq80c89/Wpi2s1jaRl6ykM3cWChc47OQFOK9piMEhaWRs50jOcc+/wpDZmzxeXhV1V4bVdTKwyjTuCEUjt0qSxH6y17fXIijeRuiKWPuFWHdOy8ksw07BXfVPOxIwHfziCe5RhR4LXL9sal4sOyPWQ7oMW6e59itHZc0D/xWRLF4wr3CM7SWmHdkjVUIGGcrnzcYGO0ipDdjY5nkNxdJGnAlkSK2jH1MUisVaU8hrdjkhiOQI7ajt3p22hJdyw30kNzrIjjULw+AhIhdo3XMisDnPj2U4/JiLN5NO0cnDiikVZ3aOOV5JGNzPkem45YH6OR0zmkMcfhUf5u507rn2L3cW6SKVdQynkQRkGsd323ZNk4kTlAx0o/L6of8NV7XbsPh4YrStypM2xw7PGJZVgdiSWgDkIdR5sMcgx6gA885qS2nBHJE6y44ZU6ieWkY5tnsI657Ky9MqNk7Vnz7DKVkiUZUGaElAMn86p1St6xOMCtTvfR9/3GsolkVXVY5FdFnTSUOVYCUYeRzzYsBnA6VrF909/41TUeqIlqfUhSL0R7B9ldVzF6I9g+yuqQfUVZXNvWJmuo4s48ptbqBCeglZVYD3hT8DU5sqeR7zZqzRmKWK0uNcZKtghoo9QKk8jgkUntLZ6TqFfUMEMrKSrKw6MrDmCKb7pbOEe1WYySSObUlnlbWx+tUAZ7BgdKfw5U4be6sbwTTqJo1Q+8+xjdRqEfhTROssMmM6JF7x2qQSCO41MUUJtO0ONWVk7a2oF0+QQmTpxPKBwu7VjTrx24qNsd07u3Y3UNwpvJSTciQNwJsnIUAecmnorD30q0P5SvJQ7MLWycIEViomuB5zFyOqpyAHaSant49j+VRhBLJC6MHjkjYgq46Ejow581PKmJZpWrZmoIhtpxbQvkFvNDDbQORx2SUyu6A5MaDSMauhJ7KtijAAAwBgAeAqC3N2vJcRSLOAJ7eRoZtPollwQy9wZSDjxqfrPLOUnzLRikuRmsNo86z2MWnMW0TLKWbBSLiicMq9W1HK8uld7LcNcX7rzRrptJHQlURWI/tA0htjYUMu0LzWGDnhOGR2RwrR6SNSkHBKHlUpY2SQoscahUXoB/3zrLUZVt29xPPP8AlF6KKKRFQooooAjt5P5Jcf1T/umu7P8ANp+yv2CvN4B/FZ/6p/3TXGzGzDEe+NP3RXf9idJmOo9KHJqrWn1qwset1dNOf6qFSE/dQ++pjeG4KQPp9N8Rp+250j5mkILYLdrGvoWlska+1zz/AMsY+NdDUvdmhj/M00y24Z5PyJiva8r2nhAY3EHHuLa2HR34sn9VCQxH9ptC+81bd8Nhte2/CWQIQ6v5y6kfSc6JFyMqTjIz2VWd1dpQR3FxNPLHHrcW0Gtgurh+c+nP67gf2RUvvzvnFYQnDK1ww+rjBz1/SbHRR18egryPtHJky6tKC6dDv6SChiVkNu5vzbyXZhuYY4buMtbrKvNGw2CisRqUEqMA8ulXy8sIpgBLGkgByA6hgD3jIr5WbU7csmR25HtLsezxLGvqy0DBED82CjV+1jn881tlhtpo3g7FAoAwOQ7qzP6T9rkGaBbmRD5MDwgImjk1ycNo2GNeshuWD2VcN9b8Q2kjCUxSMNMRUamaXOVRV/SLEYwOwmoHc3coLK1/dxoLqVjIIk9CFj1IBJzITkk5IBJxWTyRxLfL9CZc+SKPeRpBaJFd2YivWFuIZtORLGJkyCRyWVYxg554Huq833o+/wDGmX0k7JmjhaRJS8Ek8LSRS5cxuZlw0DHmoLHBQ8sHljpT6+6e/wDGsp5eIoy+onqFTQpF6I9g+yuq5i9EewfZXVKPqLMKR3WGdqXB9S1iH96Vz/ppak9yhm/2g3clsnykY/vCt9P1f0N9N6y70UUVudEpeyLpbC8uLeY6Eu5jPbyHkjMwGuIt2OGGQD1Bqy7X2zDaxmSd1RR3nmx7Ao6sT3Clto7PinQxzRrIjdVcAiozZ26FnA4kjt0Dj0WbLlf2dROPdWlxfNlaaGu49rJi4uJUMbXkxmEZ9JE0hUDdzELkjxqzUUVWTt2SlRSNvgJtMf01qPjFIfukFKVxvwum92fJ63Hh/vIHH7ld0tqFzT+Rz9QqmFFFFYC4UUUUANNsrm3mHfG/7pppsRs28B/ok/dFSF8mY3HejD5GqlJdEbJRwSv1UYZh1VSVVyPELmu57HltU2Uyx3JL5ju/2lC93bRGWMBHaR8suNSrhFPPkcnOP1aT2TtCRvKrlbaeSMysTIgTSI0AUacsC2ApJwD1NXXawsba3SNrYyROmFWO3aXUuO0qvIkHqSO+qjsNr9dkMY5LaK3McrRvIzGSOIlsLkDSTjkCenKr+8yeTir6HQWnisXDfQmLadZFV1OVYBge8EZFIbR2gsKgtksx0oijUzueiqo6mudhgeTw4UqOGnmnqPNHI1AbyWU1zI7WrMGs4ZDK4OkDUM8NT/xCoJPPkMZ611s+bh4txycOLfk29hXcp4p7uO1uo48xW8yMrMjiSWWUO+MctQHLAORg1Ab97iy2cxMKPJBIfMZQXZT6j4GcjoD2jHbUTbaZODEhVeI6KNJzpLMBqwcMpGc5FbhFsO8twPJr0yKP5u7UOMdwlTDj2nVXDz5I4JK31O1HmisfRn9HxhK3V2v1vWKI/wA3+s/63cOz29L/ALb2vHaRNLKTgYAAGWdzyCIvaxPICq9Pvo1sMX1pNCxOlWj+tilfHJY2HPJ7AwFO9h7IkllF5egCbGIYc5S2U93YZSPSbs6Clc2ZJb5P6Gq5cke7E2RJLKLy8/O8+DD1W2Q9g75SPSfs6Cp69u0hRpJGCIgLMzHAAHaaUmlVFLMQqqCWJOAAOpJrONoX52lIrnIs4iDEh5cdx0lceoP0V7ep7KT0+nya3L8v+kUy5Y4o2yL3x2jLex8Ylo7dJITBF0LZmUcWYeIPmp2detWW+6e/8agd8j/Fj/Wwf9dKnr7p7/xrp6/BDBKEIdEjmxyvItz8/wCBSL0R7B9ldVzF6I9g+yuq5L6gwrz6PhmfaLf06L/dgT8TSd3OI43c9EUsfYBn7qR3N3bvEto7mC6CyXQE0sM0YeIs/MYKkOp06R1PTpTmkxuSk0Mad07ZfqKrb7Vv4fz9hxFz6dpKJDjvMbhG+GaP4aW45SJcxH+ktpwPiEI+dbPDNdh5TiyyUVX/AOG1j/8AEL/df/bUfc/SXs5CQZmJHYIpPvWo4cvBO5FworPX+lm2Z1jgilkd2Crq0RLknAyzNy9tT6wbUn5MbezXt0k3EmPDIVAfHnV44JvsVeSKGX0laVht5mIHBuojknHJsofk2fZXANSP8D7SMNNeyNclVOqW6YFUUjB0pyROR6gZqibu7VEMGhkuDGryCGTgysrwBzwzqCn9HFU1OmltTXOhPP8AHzRaqKiP4UWg9KdF/byn7wFKpvDanpcwn/mL+NIvHNdUxfaySoptHtGFiAssZJ5AB1JJ8MGnNUaa6kUDCqxuZsd7l/J5F/i1nK2s55SsG1RxjwAIZh4Ad9Sm2Lp8x28H5+4OlP1F/SlPgo5+JwKu2xdlx2kCQx8lQcyerMebOx7yckmntNKWOLa7jOnxbubIXfC8uOJBaW0iwvcrL9ay6saEyFQesSw59gBrP7uyt2i8ljtJo7yNoxJl2aCNgQxkyXKMGAyBjJz2VK31xFtW5kkLaoYCYoArEHIOXl80gjUcAeA8ae21rFbRtpARBlmYknPLmzMeZOO0119NpG0pSfIpqNWotxiuZxta7ZAscQ1TzNw4V/WP6R/VUecfZU1tfYIttj3UEeWbgSs7/pSSFSWY+J58vYKT3D2Yzlr6VSGlGmBW6xwd/g0npHwwKnNobUPlUFqiBhIjySsQcLEo0gd2WYgY7ga5PtHWvNm2w9Mf7G2lwcOHPqzFt17qATx+Vqr20ycJyyaVVshkbOc8iMahjGa1SLdWEDNpeXEIPThz8RPcsmoVUd4fozmjctZ4lhY84mYK6L6kbNyKnp2Gqwd1bpSA9hMvnFjoQHl2AFT7M/8A7rbIsepanDJXyf8As0Vx5UbEmwwZ4pp5zPwEAjVwoAlxhpmAwC7DGOWF5461JXG2bePOueFcetIg++sDOxpRpD2lwPOLN9TIfYgwOny5eNNntgukPbvGZG87MLLgDmEXzeZOOzxrP8MjPrkRPFa7F53t30gu5/JuIfJIyDIygkTt2AkdIgep/SOOypu3kVlBQqVI5FcEY8Mcqy3WTy0SapTggI2Qg6KOXb957qm9h2vkr8a4kEOdRW3RtTPnoGRc5IHQKPfXZ0kIaeOyHTyIaqHE5t/kWDes5SFBzaS4hAHfpcOfgFJqdvfR9/41E7LtJJZRczKUChhDEeqhurv+sQMY7Bmpa99H3/ca5PtDURzZ1t6Izxx2xSFYvRHsH2V1XMXoj2D7KR2jeLDE8j+igJ5dT3Ad5J5AeNcyrlSLdxltRXuZFsYfTnH1rYyIrfoznsyfRUdpPhVlj3du7RVFjc640AAt7vz1AHYkqjWvv1AUvuHsN7eFpZwPKbk8SX9QY8yIHuReXtyatFd3T4VjhQzFbVRVX3pmgH8csZowOskGLmP/ACeePetSOyd6bS5OIbmNmHVNWlx7UbDD4UvtTbtvbPGk8yRtKSIw5xqI8eg6jme+vNp7CtrkfXwRS9oLIpI8Q3Ue41sWPd4dpLa201ww5RIzY7yByHvOBXzncbJe4Xj8TXJL576u1mOTg+3srcZfo9tGKnNwEDKxi48piYqQQGRiQRkDlWOfSBKbXaV1Hbnhx6lOgAaQWRWbAPIcyTy76pkUuwzpZYYyayptPx1RVLm3ZDpdSD4/9863DcffziWUMapLdXigo0aD1W0q0sh81AVwck58KyrdS9L7RszMQ68dAQwBXzjp6dOpB9wr6cjhC50gDPM4AGT3nFTG+5lk27vh6fMq1vuzLcsJdpOJMHUlrHkW8ZHTV2zMO9uXcKtijHIchQK9q9GQlJCrekoPtAP201l2Nbt6VvCfbGh+6n9FAGefSLu7BFDDLbQQRTC6gCusYGNb6OenBIywyKSfd3afQT2f7XDlz8NVTP0oTBLNXb0UubZj7FmUnkOvIdKat9IFufzUN1KezTA6g++TSKT1Eba5GkYwa+Id7sbteTM8s0nGuJAA0mnSFUcwka/ornn3k9aYb87SLlbGJsPMNUzDrHb558+xn9Ee89lITb43cgxBYMhP6dxIgUeOlCxb2cqa7KsDHreRzJNK2qWQjGT2ADsUDkBSk8iir7hkyxjGoiFzu5bPpPD0MoCq0ZKMAOgypGceNNLzdfiIY2urgo3VSUOfAnRk/GrDRS8dTliqUmJbmR62lxgDy+6wBgY4SjpjoI6PIZu2+uyO7Wg+YTNSFFU4ki3Fn5I/8nyZz5Xd/wCMfwro2Mh/9Xd/4uPsFPqKjiSDiz8kbNskv6dzdn/7iRf3CKQk3ZhbGt7h9Jyuu4mbB7xl+R59RUzRmpWWa6Mhzk+5DHde3PUSH2zSn/VTuw2NBAcxRIpPVgPO/vHnT6iiWWcurZW2FIXvo+/7jS9IXvo+/wC41EPUgQrF6I9g+ymmy7Xy2/WPrBZFZZT2NP8AzUfjpGZCO/TXO1L8QQGTBYgKEUdXdsBVHiWIFW/crYhtLVEfBmfMk7etM/Nufbjko8FFPaLDum5vsa41zsnJJAoyxAA6knAHtNeseXOqhvkPKbqyseqSM1xcDvihwQp8GkK/Cj6U9ovBs+Th5HFZYWcfzaPyZz3chjPiK6lmyV8jO9u7RG0LqacjVD+ZgBHIxKebY/WbJ9mKe7vb7Ps0pFOxktDyUdZYf2T1dB6p5js7qrt7tCO3jUDmdOEUdw6ewVT7q6aRiznJPyHcPClcbnKTl2O7ro6fDgjgSua7+PvwfWNhexzxrJE6ujjKspyD/wB91fP29ezfK728mD4JndQCOWEwn+muvox3uFgbriMdBhLRx5OlpwRgAdhIPXuHhUdsbbqBdMuQxLMX6gszFiT2jmTWuWUtvwiHs/HglmrM6VfuN9j7GljvLTUBg3EIyDn+dX39lfUFYnujb+U7RtQhykOq4cjmMKNKD3s2fdWnbz7yx2trPMjRyPEpKprXzmzjHI561OKTcbkU12LHjzOGN2kT1e1VLvfiCKxiu2w3EEWY0dSwMhAI6/o5OfZVhh2hE7BVljZiMhVdScd+Ac1rYmLs4BAz16eNd1VfpBXRFBdDrZ3EchP9Gx4cnu0OT7qlto7w2sAzNcwxj9aRQfcM5NFgQv0n/wAjTxubb/rLUfTHejeMbQMENtFK0STpLJM6mNMJzAUNhm54OQMU9rk6+SckkZZQooopAxCiiqj9JW1praCJ4XKMZNJIAORoY45g9oFXx43kkoruSlZbs0Vn+893PAlwbe+neSzMXHSSOIDTKoIeNlHMBiAQQOtI7XvLuEXhF5IfJo7R1ykXnG405B83s1csd1Ofh8/KL8NmjUZqgbEvJ54IC19OtxdG4EIEcJizAAcOcBhqz1FR77wyJYwzyXd1x7hZTGqpbmIGN9HnkgNg8umaPw+flBw2afRVAnup/JgyX0/lPkS3rI0cPCMerSyqwGoMMZ5iurq/ke1jltry6Mkwcqs4s40HCdVfUSQf0uQGenOj8Pn5QcNl9ozUPufdvNZwSSMWdlJZjgE+cR2eypikpx2ya8FApC99H3/caXpC99H3/caIepAhDYtt5TtGFDzjs4xcN4zPlIgfYNbfCtLrKt0d44rGS7N3HNGZpQwlETPHwkQKmWQHHIE9O2r5Y722UylorqB9I1ECRQwHXmpOR07q7uBKMEkMpUiN3e+u2ltC4PMQ8O0j8AqiST4u4H9mrVLGGBDAEEYIIyCD2Edoqr/RpEfII5W9O6eS5b2yyFh/l01a62RLMi3z+iLUTJYELnrA583/AJTH0R+qeXcR0rK9o7Hmt5BHcRtCxOMyDC+0N0I9hr6wxSdzbpIul0V1P6LAMPgahospeT5uudjxtBpjILL5wbI84+J7j+FVuztHmdY4kZ5GOAijJPuHZ49BX0tNuHs1jqNlBnwTAPtAwK62S1vBdyWcNtHDphSYMiqoYM5UjAGeRA7e2s4QcerGdRqIZWnGG2l2I/6NdzvydAdeDPNgykdFx0RT2gZPPtJPhUfuBupZTWUcstrBJI7ylnaNST9a46kd1aBVY+jT/wAvhHc0o94metBWx0dytnn/ANDbf4SfhUJtXd+2srrZ81tBHCWuDFIY1C6kkicYOP1gDV6qsb8+jZ//AFtv9poBEtvBY+UW08P/ABInX3lTj54rMNz9nweTQypBGjsg1EKM6hybnjPUGtfFZZu5FoWaL/hXM6+7ilh8mpLXXw7Rnk9JK0UUVyBcKKKKACqH9MH8lh/rv/bar5VL+lOykmt4lijdyJckIpYgaGGSB4mmNJ/GiWj1I3bv57bvd5Nb/HMOK53o9Hav9Rs3/wBuk95rx5o7gW9jeJJeGLjvIpI0xKMJGqryBZQSSeyu5Lnivd8eyvuFcx2qDhoA6mALz84EYJWu5uj5N9yHO6LReTbOU6xcu9+lq/IxJIwUZlXqc5ABB5HqDUFfPbjZViJUmM2m5EJRlCKePz4gIyeeOhqU2VciCODFhfPLZyXD2+VAT60jSZcKSSukHzcDNRstpxLKGGS0vuPbiXhssY4RMkmvLgrq+FG+PkLRM7bmjh2ZbyxoWnlsobWRi3mxQS62BCAcy5jdck8sVVNsj/w7Zvtu/wDrJU091M0fBazuTGbGO2YcM540Ts8co5eiCcd+C1RN9Z3Eltawi0uA1uZ8kxthuK4YY5Z5Y55oUo+SHJGlbhf+X2/7J/fap+oTcmFksYFdSrBTlWBBHnHqD0qbrz+b+JL6swfUKQvfR9/3Gl6QvfR9/wBxqsPUgRF70k+ROinDShYV9srBP9VTf0hbCtRs+bMERdIxHC2hdSuxEaYYDPUioraC65bCLse6iJ9katL9qCrFvsdRsYT0mvYQfZHql+GYwKe06fL5scwKoNlrsbYRRpGowI1VAPBQB91L14K9rqlQooooA8qrEf8AjQ8bA/KcVaarFycbYg/Wsph/dmj/AN1DAs9RW7exxaQ8EOXAeR8kAfnJGfGAezVipUV7QAVH7W2WlwIw5YCKVJV049JDkA5B5VIUUAeVmcK6b3aK/wDzCuPY8KH7Qa0ys4v+W1L0d6W7f5GH3UrrVeJlZ+kdV5XtFcQWPKK9ooA8qL3htGlRAqlsPlgNJ83Qw6MQDzI5Z+ypWvKlOnZJBbvvMWZHbKxIo5MG88qMoW6koVPP9cZ6U2sLS5jAVUcLqGSGi4h5dXJJVlz1YAM2emRzs1e1fic+gWVa4tb1xzLg4Yea6L55ikBIwfzevRpz5w5092xbTusXCyDGBIdTDLOuMRnBxzGrJPLpU5RRxHy5BZV54LzW7qrByNIOqHAAaRlwPVwUBzg5z1FLpHe6iSxxkkD6rHN5RgcuxBERz658asNFHE+SCxnsnicJeMMSc85Kk9TgnTyGRg4546ZPWnde0Vm3bA8pC99H3/cacU3vfR9/3GrQ9SBEUshN1ZN2oZCvgeERnx5E1MbZuna4sSTkpM7LyHI8Jhnx5E9aKK62FK0Ow9DLANqS+t8l/Cj8qS+t8l/CiinCgflSX1vkv4UflSX1vkv4UUUAH5Ul9b5L+FQ1zeOb+B8+csEyg4HQvGSMYx2CiiglEz+VJfW+S/hR+VJfW+S/hRRQQH5Ul9b5L+FH5Ul9b5L+FFFAB+U5fW+S/hVOv5ib+d8+c0UQJ5cwNWOXTtoorHP6GRLoKi5bv+QoNy3f8hRRXN2rwZUgFy3f8hXvlDd/yFeUUbV4CkHlLd/yFAuW7/kKKKNq8BSDylu/5Cjylu/5CiijavAUg8pbv+Qo8pbv+Qooo2rwFI98obv+Qrzylu/5CiijavAUg8pbv+Qo8pbv+Qooo2rwFIPKW7/kKRubhsde3uFFFTGKvoCS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442" y="1447800"/>
            <a:ext cx="4806358"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59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5" end="15"/>
                                            </p:txEl>
                                          </p:spTgt>
                                        </p:tgtEl>
                                        <p:attrNameLst>
                                          <p:attrName>style.visibility</p:attrName>
                                        </p:attrNameLst>
                                      </p:cBhvr>
                                      <p:to>
                                        <p:strVal val="visible"/>
                                      </p:to>
                                    </p:set>
                                    <p:animEffect transition="in" filter="fade">
                                      <p:cBhvr>
                                        <p:cTn id="7" dur="1000"/>
                                        <p:tgtEl>
                                          <p:spTgt spid="4">
                                            <p:txEl>
                                              <p:pRg st="15" end="15"/>
                                            </p:txEl>
                                          </p:spTgt>
                                        </p:tgtEl>
                                      </p:cBhvr>
                                    </p:animEffect>
                                    <p:anim calcmode="lin" valueType="num">
                                      <p:cBhvr>
                                        <p:cTn id="8"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51"/>
            <a:ext cx="8363272" cy="944562"/>
          </a:xfrm>
        </p:spPr>
        <p:txBody>
          <a:bodyPr/>
          <a:lstStyle/>
          <a:p>
            <a:r>
              <a:rPr lang="en-US" dirty="0" smtClean="0"/>
              <a:t>Redundancy and Disaster Recovery</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78</a:t>
            </a:fld>
            <a:endParaRPr lang="en-US" dirty="0"/>
          </a:p>
        </p:txBody>
      </p:sp>
      <p:pic>
        <p:nvPicPr>
          <p:cNvPr id="410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807720"/>
            <a:ext cx="7239000" cy="597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www.marzik.com/images/data_cente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08155"/>
            <a:ext cx="8153400" cy="47579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48000" y="208155"/>
            <a:ext cx="3715072" cy="868362"/>
          </a:xfrm>
        </p:spPr>
        <p:txBody>
          <a:bodyPr>
            <a:normAutofit fontScale="90000"/>
          </a:bodyPr>
          <a:lstStyle/>
          <a:p>
            <a:r>
              <a:rPr lang="en-US" dirty="0" smtClean="0"/>
              <a:t>Whole Site Redundancy</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79</a:t>
            </a:fld>
            <a:endParaRPr lang="en-US" dirty="0"/>
          </a:p>
        </p:txBody>
      </p:sp>
      <p:sp>
        <p:nvSpPr>
          <p:cNvPr id="5" name="TextBox 4"/>
          <p:cNvSpPr txBox="1"/>
          <p:nvPr/>
        </p:nvSpPr>
        <p:spPr>
          <a:xfrm>
            <a:off x="3810000" y="4535164"/>
            <a:ext cx="3628103" cy="523220"/>
          </a:xfrm>
          <a:prstGeom prst="rect">
            <a:avLst/>
          </a:prstGeom>
          <a:noFill/>
        </p:spPr>
        <p:txBody>
          <a:bodyPr wrap="square" rtlCol="0">
            <a:spAutoFit/>
          </a:bodyPr>
          <a:lstStyle/>
          <a:p>
            <a:r>
              <a:rPr lang="en-US" sz="1400" dirty="0"/>
              <a:t>Disaster Recovery (DR) and </a:t>
            </a:r>
            <a:r>
              <a:rPr lang="en-US" sz="1400" dirty="0" smtClean="0"/>
              <a:t/>
            </a:r>
            <a:br>
              <a:rPr lang="en-US" sz="1400" dirty="0" smtClean="0"/>
            </a:br>
            <a:r>
              <a:rPr lang="en-US" sz="1400" dirty="0" smtClean="0"/>
              <a:t>Continuous </a:t>
            </a:r>
            <a:r>
              <a:rPr lang="en-US" sz="1400" dirty="0"/>
              <a:t>Operations (COOP)</a:t>
            </a:r>
          </a:p>
        </p:txBody>
      </p:sp>
      <p:sp>
        <p:nvSpPr>
          <p:cNvPr id="6" name="Rectangle 5"/>
          <p:cNvSpPr/>
          <p:nvPr/>
        </p:nvSpPr>
        <p:spPr>
          <a:xfrm>
            <a:off x="-16476" y="5410200"/>
            <a:ext cx="8382000" cy="1200329"/>
          </a:xfrm>
          <a:prstGeom prst="rect">
            <a:avLst/>
          </a:prstGeom>
        </p:spPr>
        <p:txBody>
          <a:bodyPr wrap="square">
            <a:spAutoFit/>
          </a:bodyPr>
          <a:lstStyle/>
          <a:p>
            <a:pPr marL="285750" indent="-285750" fontAlgn="base">
              <a:buFont typeface="Arial" panose="020B0604020202020204" pitchFamily="34" charset="0"/>
              <a:buChar char="•"/>
            </a:pPr>
            <a:r>
              <a:rPr lang="en-US" dirty="0"/>
              <a:t>Even in the case of disasters, secondary backup systems allow seamless transitions from the primary systems. </a:t>
            </a:r>
            <a:endParaRPr lang="en-US" dirty="0" smtClean="0"/>
          </a:p>
          <a:p>
            <a:pPr marL="285750" indent="-285750" fontAlgn="base">
              <a:buFont typeface="Arial" panose="020B0604020202020204" pitchFamily="34" charset="0"/>
              <a:buChar char="•"/>
            </a:pPr>
            <a:r>
              <a:rPr lang="en-US" dirty="0" smtClean="0"/>
              <a:t>This guarantees </a:t>
            </a:r>
            <a:r>
              <a:rPr lang="en-US" dirty="0"/>
              <a:t>less data center downtime and increases employees’ productivity by eliminating duplicate efforts towards recovering lost data</a:t>
            </a:r>
            <a:r>
              <a:rPr lang="en-US" dirty="0" smtClean="0"/>
              <a:t>.</a:t>
            </a:r>
            <a:endParaRPr lang="en-US" dirty="0"/>
          </a:p>
        </p:txBody>
      </p:sp>
    </p:spTree>
    <p:extLst>
      <p:ext uri="{BB962C8B-B14F-4D97-AF65-F5344CB8AC3E}">
        <p14:creationId xmlns:p14="http://schemas.microsoft.com/office/powerpoint/2010/main" val="214886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Architecture Methods</a:t>
            </a:r>
            <a:endParaRPr lang="en-US" dirty="0"/>
          </a:p>
        </p:txBody>
      </p:sp>
      <p:sp>
        <p:nvSpPr>
          <p:cNvPr id="3" name="Content Placeholder 2"/>
          <p:cNvSpPr>
            <a:spLocks noGrp="1"/>
          </p:cNvSpPr>
          <p:nvPr>
            <p:ph idx="1"/>
          </p:nvPr>
        </p:nvSpPr>
        <p:spPr>
          <a:xfrm>
            <a:off x="304801" y="3657600"/>
            <a:ext cx="8363272" cy="2486744"/>
          </a:xfrm>
        </p:spPr>
        <p:txBody>
          <a:bodyPr>
            <a:normAutofit fontScale="70000" lnSpcReduction="20000"/>
          </a:bodyPr>
          <a:lstStyle/>
          <a:p>
            <a:pPr marL="0" indent="0">
              <a:buNone/>
            </a:pPr>
            <a:r>
              <a:rPr lang="en-US" sz="2400" dirty="0" smtClean="0"/>
              <a:t>We will talk about two</a:t>
            </a:r>
          </a:p>
          <a:p>
            <a:r>
              <a:rPr lang="en-US" sz="2500" dirty="0" smtClean="0"/>
              <a:t>So, what did you learn about the </a:t>
            </a:r>
            <a:r>
              <a:rPr lang="en-US" sz="2500" dirty="0" err="1" smtClean="0"/>
              <a:t>Zachman</a:t>
            </a:r>
            <a:r>
              <a:rPr lang="en-US" sz="2500" dirty="0" smtClean="0"/>
              <a:t> Framework ?</a:t>
            </a:r>
          </a:p>
          <a:p>
            <a:pPr lvl="1"/>
            <a:r>
              <a:rPr lang="en-US" sz="2200" dirty="0" smtClean="0"/>
              <a:t>Please Explain</a:t>
            </a:r>
            <a:endParaRPr lang="en-US" sz="2200" dirty="0"/>
          </a:p>
          <a:p>
            <a:pPr marL="0" indent="0">
              <a:buNone/>
            </a:pPr>
            <a:endParaRPr lang="en-US" sz="2500" dirty="0" smtClean="0"/>
          </a:p>
          <a:p>
            <a:r>
              <a:rPr lang="en-US" sz="2500" dirty="0" smtClean="0"/>
              <a:t>What about the Open Group Architectural Framework ? </a:t>
            </a:r>
          </a:p>
          <a:p>
            <a:pPr lvl="1"/>
            <a:r>
              <a:rPr lang="en-US" sz="2200" dirty="0" smtClean="0"/>
              <a:t>Please Explain</a:t>
            </a:r>
            <a:endParaRPr lang="en-US" sz="2200" dirty="0"/>
          </a:p>
          <a:p>
            <a:pPr marL="457200" lvl="1" indent="0">
              <a:buNone/>
            </a:pPr>
            <a:r>
              <a:rPr lang="en-US" dirty="0" smtClean="0"/>
              <a:t>		</a:t>
            </a:r>
          </a:p>
        </p:txBody>
      </p:sp>
      <p:sp>
        <p:nvSpPr>
          <p:cNvPr id="4" name="Slide Number Placeholder 3"/>
          <p:cNvSpPr>
            <a:spLocks noGrp="1"/>
          </p:cNvSpPr>
          <p:nvPr>
            <p:ph type="sldNum" sz="quarter" idx="10"/>
          </p:nvPr>
        </p:nvSpPr>
        <p:spPr/>
        <p:txBody>
          <a:bodyPr/>
          <a:lstStyle/>
          <a:p>
            <a:fld id="{B76F7208-26AA-4745-9835-AD8494638D77}" type="slidenum">
              <a:rPr lang="en-US" smtClean="0"/>
              <a:pPr/>
              <a:t>8</a:t>
            </a:fld>
            <a:endParaRPr lang="en-US" dirty="0"/>
          </a:p>
        </p:txBody>
      </p:sp>
      <p:sp>
        <p:nvSpPr>
          <p:cNvPr id="5" name="Content Placeholder 1"/>
          <p:cNvSpPr txBox="1">
            <a:spLocks/>
          </p:cNvSpPr>
          <p:nvPr/>
        </p:nvSpPr>
        <p:spPr>
          <a:xfrm>
            <a:off x="304801" y="1219200"/>
            <a:ext cx="7735676" cy="2895600"/>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000" kern="1200">
                <a:solidFill>
                  <a:schemeClr val="accent5"/>
                </a:solidFill>
                <a:latin typeface="+mn-lt"/>
                <a:ea typeface="+mn-ea"/>
                <a:cs typeface="+mn-cs"/>
              </a:defRPr>
            </a:lvl1pPr>
            <a:lvl2pPr marL="742950" indent="-285750" algn="l" defTabSz="914400" rtl="0" eaLnBrk="1" latinLnBrk="0" hangingPunct="1">
              <a:spcBef>
                <a:spcPts val="600"/>
              </a:spcBef>
              <a:spcAft>
                <a:spcPts val="600"/>
              </a:spcAft>
              <a:buFont typeface="Arial" pitchFamily="34" charset="0"/>
              <a:buChar char="–"/>
              <a:defRPr sz="1800" kern="1200">
                <a:solidFill>
                  <a:schemeClr val="accent5"/>
                </a:solidFill>
                <a:latin typeface="+mn-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accent5"/>
                </a:solidFill>
                <a:latin typeface="+mn-lt"/>
                <a:ea typeface="+mn-ea"/>
                <a:cs typeface="+mn-cs"/>
              </a:defRPr>
            </a:lvl3pPr>
            <a:lvl4pPr marL="1600200" indent="-228600" algn="l" defTabSz="914400" rtl="0" eaLnBrk="1" latinLnBrk="0" hangingPunct="1">
              <a:spcBef>
                <a:spcPts val="600"/>
              </a:spcBef>
              <a:spcAft>
                <a:spcPts val="600"/>
              </a:spcAft>
              <a:buFont typeface="Arial" pitchFamily="34" charset="0"/>
              <a:buChar char="–"/>
              <a:defRPr sz="1400" kern="1200">
                <a:solidFill>
                  <a:schemeClr val="accent5"/>
                </a:solidFill>
                <a:latin typeface="+mn-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400"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There are 4 Enterprise Architecture Methods</a:t>
            </a:r>
          </a:p>
          <a:p>
            <a:pPr lvl="1"/>
            <a:r>
              <a:rPr lang="en-US" dirty="0" smtClean="0"/>
              <a:t>The </a:t>
            </a:r>
            <a:r>
              <a:rPr lang="en-US" dirty="0" err="1" smtClean="0"/>
              <a:t>Zachman</a:t>
            </a:r>
            <a:r>
              <a:rPr lang="en-US" dirty="0" smtClean="0"/>
              <a:t> Framework</a:t>
            </a:r>
          </a:p>
          <a:p>
            <a:pPr lvl="1"/>
            <a:r>
              <a:rPr lang="en-US" dirty="0" smtClean="0"/>
              <a:t>TOGAF (The Open Group Architectural Framework)</a:t>
            </a:r>
          </a:p>
          <a:p>
            <a:pPr lvl="1"/>
            <a:r>
              <a:rPr lang="en-US" dirty="0" smtClean="0"/>
              <a:t>The Federal Enterprise Architecture</a:t>
            </a:r>
          </a:p>
          <a:p>
            <a:pPr lvl="1"/>
            <a:r>
              <a:rPr lang="en-US" dirty="0" smtClean="0"/>
              <a:t>The Gartner/Meta Methodology</a:t>
            </a:r>
            <a:endParaRPr lang="en-US" dirty="0"/>
          </a:p>
        </p:txBody>
      </p:sp>
    </p:spTree>
    <p:extLst>
      <p:ext uri="{BB962C8B-B14F-4D97-AF65-F5344CB8AC3E}">
        <p14:creationId xmlns:p14="http://schemas.microsoft.com/office/powerpoint/2010/main" val="422307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500"/>
                                        <p:tgtEl>
                                          <p:spTgt spid="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52400"/>
            <a:ext cx="8363272" cy="609600"/>
          </a:xfrm>
        </p:spPr>
        <p:txBody>
          <a:bodyPr>
            <a:normAutofit/>
          </a:bodyPr>
          <a:lstStyle/>
          <a:p>
            <a:r>
              <a:rPr lang="en-US" sz="2800" dirty="0" smtClean="0"/>
              <a:t>Importance of Redundancy and Disaster Recovery</a:t>
            </a:r>
            <a:endParaRPr lang="en-US" sz="2800"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80</a:t>
            </a:fld>
            <a:endParaRPr lang="en-US" dirty="0"/>
          </a:p>
        </p:txBody>
      </p:sp>
      <p:sp>
        <p:nvSpPr>
          <p:cNvPr id="4" name="Rectangle 3"/>
          <p:cNvSpPr/>
          <p:nvPr/>
        </p:nvSpPr>
        <p:spPr>
          <a:xfrm>
            <a:off x="228600" y="762001"/>
            <a:ext cx="8293443" cy="6001643"/>
          </a:xfrm>
          <a:prstGeom prst="rect">
            <a:avLst/>
          </a:prstGeom>
        </p:spPr>
        <p:txBody>
          <a:bodyPr wrap="square">
            <a:spAutoFit/>
          </a:bodyPr>
          <a:lstStyle/>
          <a:p>
            <a:pPr fontAlgn="base"/>
            <a:r>
              <a:rPr lang="en-US" sz="2000" dirty="0" smtClean="0"/>
              <a:t>So why don’t all businesses  employ redundant </a:t>
            </a:r>
            <a:r>
              <a:rPr lang="en-US" sz="2000" dirty="0"/>
              <a:t>data center </a:t>
            </a:r>
            <a:r>
              <a:rPr lang="en-US" sz="2000" dirty="0" smtClean="0"/>
              <a:t>systems ?</a:t>
            </a:r>
          </a:p>
          <a:p>
            <a:pPr marL="285750" indent="-285750" fontAlgn="base">
              <a:buFont typeface="Arial" panose="020B0604020202020204" pitchFamily="34" charset="0"/>
              <a:buChar char="•"/>
            </a:pPr>
            <a:endParaRPr lang="en-US" dirty="0" smtClean="0"/>
          </a:p>
          <a:p>
            <a:pPr marL="285750" indent="-285750" fontAlgn="base">
              <a:buFont typeface="Arial" panose="020B0604020202020204" pitchFamily="34" charset="0"/>
              <a:buChar char="•"/>
            </a:pPr>
            <a:r>
              <a:rPr lang="en-US" dirty="0" smtClean="0"/>
              <a:t>extra </a:t>
            </a:r>
            <a:r>
              <a:rPr lang="en-US" dirty="0"/>
              <a:t>space </a:t>
            </a:r>
            <a:r>
              <a:rPr lang="en-US" dirty="0" smtClean="0"/>
              <a:t>requirements</a:t>
            </a:r>
          </a:p>
          <a:p>
            <a:pPr marL="285750" indent="-285750" fontAlgn="base">
              <a:buFont typeface="Arial" panose="020B0604020202020204" pitchFamily="34" charset="0"/>
              <a:buChar char="•"/>
            </a:pPr>
            <a:r>
              <a:rPr lang="en-US" dirty="0" smtClean="0"/>
              <a:t>the </a:t>
            </a:r>
            <a:r>
              <a:rPr lang="en-US" dirty="0"/>
              <a:t>cost </a:t>
            </a:r>
            <a:r>
              <a:rPr lang="en-US" dirty="0" smtClean="0"/>
              <a:t>involved</a:t>
            </a:r>
          </a:p>
          <a:p>
            <a:pPr marL="285750" indent="-285750" fontAlgn="base">
              <a:buFont typeface="Arial" panose="020B0604020202020204" pitchFamily="34" charset="0"/>
              <a:buChar char="•"/>
            </a:pPr>
            <a:r>
              <a:rPr lang="en-US" dirty="0" smtClean="0"/>
              <a:t>maintenance </a:t>
            </a:r>
            <a:r>
              <a:rPr lang="en-US" dirty="0"/>
              <a:t>of secondary IT </a:t>
            </a:r>
            <a:r>
              <a:rPr lang="en-US" dirty="0" smtClean="0"/>
              <a:t>systems </a:t>
            </a:r>
          </a:p>
          <a:p>
            <a:pPr marL="285750" indent="-285750" fontAlgn="base">
              <a:buFont typeface="Arial" panose="020B0604020202020204" pitchFamily="34" charset="0"/>
              <a:buChar char="•"/>
            </a:pPr>
            <a:endParaRPr lang="en-US" dirty="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smtClean="0"/>
          </a:p>
          <a:p>
            <a:pPr fontAlgn="base"/>
            <a:endParaRPr lang="en-US" dirty="0" smtClean="0"/>
          </a:p>
          <a:p>
            <a:pPr fontAlgn="base"/>
            <a:endParaRPr lang="en-US" dirty="0"/>
          </a:p>
          <a:p>
            <a:pPr fontAlgn="base"/>
            <a:endParaRPr lang="en-US" dirty="0" smtClean="0"/>
          </a:p>
          <a:p>
            <a:pPr fontAlgn="base"/>
            <a:r>
              <a:rPr lang="en-US" dirty="0" smtClean="0"/>
              <a:t>But.. </a:t>
            </a:r>
            <a:r>
              <a:rPr lang="en-US" dirty="0"/>
              <a:t>what’s more costly? </a:t>
            </a:r>
          </a:p>
          <a:p>
            <a:pPr fontAlgn="base"/>
            <a:endParaRPr lang="en-US" dirty="0"/>
          </a:p>
          <a:p>
            <a:pPr fontAlgn="base"/>
            <a:r>
              <a:rPr lang="en-US" sz="2200" dirty="0" smtClean="0">
                <a:solidFill>
                  <a:srgbClr val="FF0000"/>
                </a:solidFill>
              </a:rPr>
              <a:t>The </a:t>
            </a:r>
            <a:r>
              <a:rPr lang="en-US" sz="2200" dirty="0">
                <a:solidFill>
                  <a:srgbClr val="FF0000"/>
                </a:solidFill>
              </a:rPr>
              <a:t>loss of </a:t>
            </a:r>
            <a:r>
              <a:rPr lang="en-US" sz="2200" dirty="0" smtClean="0">
                <a:solidFill>
                  <a:srgbClr val="FF0000"/>
                </a:solidFill>
              </a:rPr>
              <a:t>your business </a:t>
            </a:r>
            <a:r>
              <a:rPr lang="en-US" sz="2200" dirty="0">
                <a:solidFill>
                  <a:srgbClr val="FF0000"/>
                </a:solidFill>
              </a:rPr>
              <a:t>or the protection of all of your data?</a:t>
            </a:r>
          </a:p>
        </p:txBody>
      </p:sp>
      <p:pic>
        <p:nvPicPr>
          <p:cNvPr id="9218" name="Picture 2" descr="http://images.nethosting.com/nethosting/blogPost-datadisas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09800"/>
            <a:ext cx="6019800" cy="341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0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20" end="20"/>
                                            </p:txEl>
                                          </p:spTgt>
                                        </p:tgtEl>
                                        <p:attrNameLst>
                                          <p:attrName>style.visibility</p:attrName>
                                        </p:attrNameLst>
                                      </p:cBhvr>
                                      <p:to>
                                        <p:strVal val="visible"/>
                                      </p:to>
                                    </p:set>
                                    <p:animEffect transition="in" filter="fade">
                                      <p:cBhvr>
                                        <p:cTn id="26" dur="500"/>
                                        <p:tgtEl>
                                          <p:spTgt spid="4">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199" y="228600"/>
            <a:ext cx="8363272" cy="1143000"/>
          </a:xfrm>
        </p:spPr>
        <p:txBody>
          <a:bodyPr/>
          <a:lstStyle/>
          <a:p>
            <a:r>
              <a:rPr lang="en-US" dirty="0" smtClean="0"/>
              <a:t>Managing Risk</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81</a:t>
            </a:fld>
            <a:endParaRPr 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0" y="1066800"/>
            <a:ext cx="913233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4876800" y="1295400"/>
            <a:ext cx="16002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6639696" y="1110734"/>
            <a:ext cx="1531188" cy="369332"/>
          </a:xfrm>
          <a:prstGeom prst="rect">
            <a:avLst/>
          </a:prstGeom>
          <a:noFill/>
        </p:spPr>
        <p:txBody>
          <a:bodyPr wrap="none" rtlCol="0">
            <a:spAutoFit/>
          </a:bodyPr>
          <a:lstStyle/>
          <a:p>
            <a:r>
              <a:rPr lang="en-US" dirty="0" smtClean="0">
                <a:solidFill>
                  <a:schemeClr val="accent2"/>
                </a:solidFill>
              </a:rPr>
              <a:t>Higher costs!</a:t>
            </a:r>
            <a:endParaRPr lang="en-US" dirty="0">
              <a:solidFill>
                <a:schemeClr val="accent2"/>
              </a:solidFill>
            </a:endParaRPr>
          </a:p>
        </p:txBody>
      </p:sp>
    </p:spTree>
    <p:extLst>
      <p:ext uri="{BB962C8B-B14F-4D97-AF65-F5344CB8AC3E}">
        <p14:creationId xmlns:p14="http://schemas.microsoft.com/office/powerpoint/2010/main" val="29276648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2.bp.blogspot.com/-V13Fjmtct_o/Trzc_u3rgRI/AAAAAAAAA_s/kmyKmGzfoyw/s400/cost-risk-analys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0"/>
            <a:ext cx="2082113" cy="1844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0681" y="76200"/>
            <a:ext cx="8363272" cy="639762"/>
          </a:xfrm>
        </p:spPr>
        <p:txBody>
          <a:bodyPr/>
          <a:lstStyle/>
          <a:p>
            <a:r>
              <a:rPr lang="en-US" dirty="0" smtClean="0"/>
              <a:t>Risk Mitigation	</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82</a:t>
            </a:fld>
            <a:endParaRPr lang="en-US" dirty="0"/>
          </a:p>
        </p:txBody>
      </p:sp>
      <p:sp>
        <p:nvSpPr>
          <p:cNvPr id="4" name="TextBox 3"/>
          <p:cNvSpPr txBox="1"/>
          <p:nvPr/>
        </p:nvSpPr>
        <p:spPr>
          <a:xfrm>
            <a:off x="381000" y="838200"/>
            <a:ext cx="7924800" cy="5909310"/>
          </a:xfrm>
          <a:prstGeom prst="rect">
            <a:avLst/>
          </a:prstGeom>
          <a:noFill/>
        </p:spPr>
        <p:txBody>
          <a:bodyPr wrap="square" rtlCol="0">
            <a:spAutoFit/>
          </a:bodyPr>
          <a:lstStyle/>
          <a:p>
            <a:r>
              <a:rPr lang="en-US" b="1" dirty="0"/>
              <a:t>Risk mitigation</a:t>
            </a:r>
            <a:r>
              <a:rPr lang="en-US" dirty="0"/>
              <a:t> is </a:t>
            </a:r>
            <a:r>
              <a:rPr lang="en-US" dirty="0" smtClean="0"/>
              <a:t>simply taking </a:t>
            </a:r>
            <a:r>
              <a:rPr lang="en-US" dirty="0"/>
              <a:t>steps to reduce adverse effects. </a:t>
            </a:r>
            <a:endParaRPr lang="en-US" dirty="0" smtClean="0"/>
          </a:p>
          <a:p>
            <a:r>
              <a:rPr lang="en-US" dirty="0" smtClean="0"/>
              <a:t>There are four types of </a:t>
            </a:r>
            <a:r>
              <a:rPr lang="en-US" b="1" dirty="0" smtClean="0"/>
              <a:t>risk mitigation</a:t>
            </a:r>
            <a:r>
              <a:rPr lang="en-US" dirty="0" smtClean="0"/>
              <a:t> strategies that hold unique to Business Continuity and Disaster Recovery.</a:t>
            </a:r>
          </a:p>
          <a:p>
            <a:endParaRPr lang="en-US" dirty="0"/>
          </a:p>
          <a:p>
            <a:pPr marL="285750" indent="-285750" fontAlgn="base">
              <a:buFont typeface="Arial" panose="020B0604020202020204" pitchFamily="34" charset="0"/>
              <a:buChar char="•"/>
            </a:pPr>
            <a:r>
              <a:rPr lang="en-US" b="1" dirty="0"/>
              <a:t>Risk Acceptance</a:t>
            </a:r>
            <a:r>
              <a:rPr lang="en-US" dirty="0"/>
              <a:t>: Risk acceptance does not reduce any effects however it is still considered a </a:t>
            </a:r>
            <a:r>
              <a:rPr lang="en-US" dirty="0" smtClean="0"/>
              <a:t>strategy.</a:t>
            </a:r>
          </a:p>
          <a:p>
            <a:pPr marL="285750" indent="-285750" fontAlgn="base">
              <a:buFont typeface="Arial" panose="020B0604020202020204" pitchFamily="34" charset="0"/>
              <a:buChar char="•"/>
            </a:pPr>
            <a:endParaRPr lang="en-US" b="1" dirty="0"/>
          </a:p>
          <a:p>
            <a:pPr marL="285750" indent="-285750" fontAlgn="base">
              <a:buFont typeface="Arial" panose="020B0604020202020204" pitchFamily="34" charset="0"/>
              <a:buChar char="•"/>
            </a:pPr>
            <a:r>
              <a:rPr lang="en-US" b="1" dirty="0" smtClean="0"/>
              <a:t>Risk </a:t>
            </a:r>
            <a:r>
              <a:rPr lang="en-US" b="1" dirty="0"/>
              <a:t>Avoidance</a:t>
            </a:r>
            <a:r>
              <a:rPr lang="en-US" dirty="0"/>
              <a:t>: Risk avoidance is the opposite of risk acceptance. It is the action that avoids any exposure to the risk whatsoever. Risk avoidance is usually the most expensive of all risk mitigation </a:t>
            </a:r>
            <a:r>
              <a:rPr lang="en-US" dirty="0" smtClean="0"/>
              <a:t>options.</a:t>
            </a:r>
          </a:p>
          <a:p>
            <a:pPr marL="285750" indent="-285750" fontAlgn="base">
              <a:buFont typeface="Arial" panose="020B0604020202020204" pitchFamily="34" charset="0"/>
              <a:buChar char="•"/>
            </a:pPr>
            <a:endParaRPr lang="en-US" b="1" dirty="0" smtClean="0"/>
          </a:p>
          <a:p>
            <a:pPr marL="285750" indent="-285750" fontAlgn="base">
              <a:buFont typeface="Arial" panose="020B0604020202020204" pitchFamily="34" charset="0"/>
              <a:buChar char="•"/>
            </a:pPr>
            <a:r>
              <a:rPr lang="en-US" b="1" dirty="0" smtClean="0"/>
              <a:t>Risk </a:t>
            </a:r>
            <a:r>
              <a:rPr lang="en-US" b="1" dirty="0"/>
              <a:t>Limitation</a:t>
            </a:r>
            <a:r>
              <a:rPr lang="en-US" dirty="0"/>
              <a:t>: Risk limitation is the most common risk management strategy used by businesses. This strategy limits a company’s exposure by taking some action. </a:t>
            </a:r>
            <a:endParaRPr lang="en-US" dirty="0" smtClean="0"/>
          </a:p>
          <a:p>
            <a:pPr marL="285750" indent="-285750" fontAlgn="base">
              <a:buFont typeface="Arial" panose="020B0604020202020204" pitchFamily="34" charset="0"/>
              <a:buChar char="•"/>
            </a:pPr>
            <a:endParaRPr lang="en-US" b="1" dirty="0" smtClean="0"/>
          </a:p>
          <a:p>
            <a:pPr marL="285750" indent="-285750" fontAlgn="base">
              <a:buFont typeface="Arial" panose="020B0604020202020204" pitchFamily="34" charset="0"/>
              <a:buChar char="•"/>
            </a:pPr>
            <a:r>
              <a:rPr lang="en-US" b="1" dirty="0" smtClean="0"/>
              <a:t>Risk </a:t>
            </a:r>
            <a:r>
              <a:rPr lang="en-US" b="1" dirty="0"/>
              <a:t>Transference</a:t>
            </a:r>
            <a:r>
              <a:rPr lang="en-US" dirty="0"/>
              <a:t>: Risk transference is the involvement of handing risk off to a willing third party. For example, numerous companies outsource certain operations such as customer service, payroll services, etc. This can be beneficial for a company if a transferred risk is not a core competency of that company. It can also be used so a company can focus more on their core competencies</a:t>
            </a:r>
            <a:r>
              <a:rPr lang="en-US" dirty="0" smtClean="0"/>
              <a:t>.</a:t>
            </a:r>
            <a:endParaRPr lang="en-US" dirty="0"/>
          </a:p>
        </p:txBody>
      </p:sp>
    </p:spTree>
    <p:extLst>
      <p:ext uri="{BB962C8B-B14F-4D97-AF65-F5344CB8AC3E}">
        <p14:creationId xmlns:p14="http://schemas.microsoft.com/office/powerpoint/2010/main" val="274905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9" end="9"/>
                                            </p:txEl>
                                          </p:spTgt>
                                        </p:tgtEl>
                                        <p:attrNameLst>
                                          <p:attrName>style.visibility</p:attrName>
                                        </p:attrNameLst>
                                      </p:cBhvr>
                                      <p:to>
                                        <p:strVal val="visible"/>
                                      </p:to>
                                    </p:set>
                                    <p:animEffect transition="in" filter="fade">
                                      <p:cBhvr>
                                        <p:cTn id="2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519628"/>
          </a:xfrm>
        </p:spPr>
        <p:txBody>
          <a:bodyPr>
            <a:normAutofit fontScale="90000"/>
          </a:bodyPr>
          <a:lstStyle/>
          <a:p>
            <a:r>
              <a:rPr lang="en-US" dirty="0" smtClean="0"/>
              <a:t>Risk Mitigation</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83</a:t>
            </a:fld>
            <a:endParaRPr lang="en-US" dirty="0"/>
          </a:p>
        </p:txBody>
      </p:sp>
      <p:pic>
        <p:nvPicPr>
          <p:cNvPr id="84996" name="Picture 4"/>
          <p:cNvPicPr>
            <a:picLocks noChangeAspect="1" noChangeArrowheads="1"/>
          </p:cNvPicPr>
          <p:nvPr/>
        </p:nvPicPr>
        <p:blipFill>
          <a:blip r:embed="rId2" cstate="print"/>
          <a:srcRect/>
          <a:stretch>
            <a:fillRect/>
          </a:stretch>
        </p:blipFill>
        <p:spPr bwMode="auto">
          <a:xfrm>
            <a:off x="1600200" y="1143000"/>
            <a:ext cx="5829300" cy="5286375"/>
          </a:xfrm>
          <a:prstGeom prst="rect">
            <a:avLst/>
          </a:prstGeom>
          <a:noFill/>
          <a:ln w="9525">
            <a:noFill/>
            <a:miter lim="800000"/>
            <a:headEnd/>
            <a:tailEnd/>
          </a:ln>
        </p:spPr>
      </p:pic>
      <p:pic>
        <p:nvPicPr>
          <p:cNvPr id="14338" name="Picture 2" descr="http://www.cto247.com/BlogEngine.Web/image.axd?picture=2010%2F6%2Frisk-danger.gif"/>
          <p:cNvPicPr>
            <a:picLocks noChangeAspect="1" noChangeArrowheads="1"/>
          </p:cNvPicPr>
          <p:nvPr/>
        </p:nvPicPr>
        <p:blipFill>
          <a:blip r:embed="rId3" cstate="print"/>
          <a:srcRect/>
          <a:stretch>
            <a:fillRect/>
          </a:stretch>
        </p:blipFill>
        <p:spPr bwMode="auto">
          <a:xfrm>
            <a:off x="4114800" y="1447800"/>
            <a:ext cx="3133725" cy="2609851"/>
          </a:xfrm>
          <a:prstGeom prst="rect">
            <a:avLst/>
          </a:prstGeom>
          <a:noFill/>
        </p:spPr>
      </p:pic>
      <p:pic>
        <p:nvPicPr>
          <p:cNvPr id="4098" name="Picture 2" descr="http://www.okumuragumi.co.jp/en/technology/images/im_building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04043"/>
            <a:ext cx="3975027" cy="25574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762000"/>
            <a:ext cx="2621230" cy="369332"/>
          </a:xfrm>
          <a:prstGeom prst="rect">
            <a:avLst/>
          </a:prstGeom>
          <a:noFill/>
        </p:spPr>
        <p:txBody>
          <a:bodyPr wrap="none" rtlCol="0">
            <a:spAutoFit/>
          </a:bodyPr>
          <a:lstStyle/>
          <a:p>
            <a:r>
              <a:rPr lang="en-US" dirty="0" smtClean="0"/>
              <a:t>Risk Limitation example</a:t>
            </a:r>
            <a:endParaRPr lang="en-US" dirty="0"/>
          </a:p>
        </p:txBody>
      </p:sp>
    </p:spTree>
    <p:extLst>
      <p:ext uri="{BB962C8B-B14F-4D97-AF65-F5344CB8AC3E}">
        <p14:creationId xmlns:p14="http://schemas.microsoft.com/office/powerpoint/2010/main" val="275034990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Source</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84</a:t>
            </a:fld>
            <a:endParaRPr lang="en-US" dirty="0"/>
          </a:p>
        </p:txBody>
      </p:sp>
      <p:pic>
        <p:nvPicPr>
          <p:cNvPr id="5122" name="Picture 2" descr="http://ecmweb.com/images/archive/402ecwb13pic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85924"/>
            <a:ext cx="5334000" cy="34671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186934"/>
            <a:ext cx="1544012" cy="369332"/>
          </a:xfrm>
          <a:prstGeom prst="rect">
            <a:avLst/>
          </a:prstGeom>
          <a:noFill/>
        </p:spPr>
        <p:txBody>
          <a:bodyPr wrap="none" rtlCol="0">
            <a:spAutoFit/>
          </a:bodyPr>
          <a:lstStyle/>
          <a:p>
            <a:r>
              <a:rPr lang="en-US" dirty="0" smtClean="0"/>
              <a:t>Redundancy </a:t>
            </a:r>
            <a:endParaRPr lang="en-US" dirty="0"/>
          </a:p>
        </p:txBody>
      </p:sp>
      <p:sp>
        <p:nvSpPr>
          <p:cNvPr id="5" name="TextBox 4"/>
          <p:cNvSpPr txBox="1"/>
          <p:nvPr/>
        </p:nvSpPr>
        <p:spPr>
          <a:xfrm>
            <a:off x="152400" y="5943600"/>
            <a:ext cx="7315200" cy="646331"/>
          </a:xfrm>
          <a:prstGeom prst="rect">
            <a:avLst/>
          </a:prstGeom>
          <a:noFill/>
        </p:spPr>
        <p:txBody>
          <a:bodyPr wrap="square" rtlCol="0">
            <a:spAutoFit/>
          </a:bodyPr>
          <a:lstStyle/>
          <a:p>
            <a:r>
              <a:rPr lang="en-US" dirty="0" smtClean="0"/>
              <a:t>Multiple power sources and generators provide for risk mitigation by limiting the risk </a:t>
            </a:r>
            <a:endParaRPr lang="en-US" dirty="0"/>
          </a:p>
        </p:txBody>
      </p:sp>
    </p:spTree>
    <p:extLst>
      <p:ext uri="{BB962C8B-B14F-4D97-AF65-F5344CB8AC3E}">
        <p14:creationId xmlns:p14="http://schemas.microsoft.com/office/powerpoint/2010/main" val="109760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 Suppression</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85</a:t>
            </a:fld>
            <a:endParaRPr lang="en-US" dirty="0"/>
          </a:p>
        </p:txBody>
      </p:sp>
      <p:pic>
        <p:nvPicPr>
          <p:cNvPr id="83970" name="Picture 2"/>
          <p:cNvPicPr>
            <a:picLocks noChangeAspect="1" noChangeArrowheads="1"/>
          </p:cNvPicPr>
          <p:nvPr/>
        </p:nvPicPr>
        <p:blipFill>
          <a:blip r:embed="rId2" cstate="print"/>
          <a:srcRect/>
          <a:stretch>
            <a:fillRect/>
          </a:stretch>
        </p:blipFill>
        <p:spPr bwMode="auto">
          <a:xfrm>
            <a:off x="457200" y="3188728"/>
            <a:ext cx="3543300" cy="3505200"/>
          </a:xfrm>
          <a:prstGeom prst="rect">
            <a:avLst/>
          </a:prstGeom>
          <a:noFill/>
          <a:ln w="9525">
            <a:noFill/>
            <a:miter lim="800000"/>
            <a:headEnd/>
            <a:tailEnd/>
          </a:ln>
        </p:spPr>
      </p:pic>
      <p:sp>
        <p:nvSpPr>
          <p:cNvPr id="7" name="Rectangle 6"/>
          <p:cNvSpPr/>
          <p:nvPr/>
        </p:nvSpPr>
        <p:spPr>
          <a:xfrm>
            <a:off x="838200" y="5364934"/>
            <a:ext cx="3048000" cy="1328994"/>
          </a:xfrm>
          <a:prstGeom prst="rect">
            <a:avLst/>
          </a:prstGeom>
          <a:solidFill>
            <a:srgbClr val="AA92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https://i.ytimg.com/vi/QKrsMqoCH08/hq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609600"/>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295400"/>
            <a:ext cx="3352800" cy="923330"/>
          </a:xfrm>
          <a:prstGeom prst="rect">
            <a:avLst/>
          </a:prstGeom>
          <a:noFill/>
        </p:spPr>
        <p:txBody>
          <a:bodyPr wrap="square" rtlCol="0">
            <a:spAutoFit/>
          </a:bodyPr>
          <a:lstStyle/>
          <a:p>
            <a:r>
              <a:rPr lang="en-US" dirty="0" smtClean="0"/>
              <a:t>Fire suppression systems limit the risk of a fire at the data center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Cooling Options</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86</a:t>
            </a:fld>
            <a:endParaRPr lang="en-US" dirty="0"/>
          </a:p>
        </p:txBody>
      </p:sp>
      <p:pic>
        <p:nvPicPr>
          <p:cNvPr id="7170" name="Picture 2" descr="http://www.aeieng.com/images/services/sustainability/DataCooling_C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33600"/>
            <a:ext cx="3257550" cy="41148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3.electronics-cooling.com/legacy_images/2008/08/2008_Aug_A3_Figure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685800"/>
            <a:ext cx="4933950" cy="3152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724400" y="5562600"/>
            <a:ext cx="3048000" cy="923330"/>
          </a:xfrm>
          <a:prstGeom prst="rect">
            <a:avLst/>
          </a:prstGeom>
          <a:noFill/>
        </p:spPr>
        <p:txBody>
          <a:bodyPr wrap="square" rtlCol="0">
            <a:spAutoFit/>
          </a:bodyPr>
          <a:lstStyle/>
          <a:p>
            <a:r>
              <a:rPr lang="en-US" dirty="0" smtClean="0"/>
              <a:t>Cooling systems offer protection for the data and the computing hardware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Picture 3"/>
          <p:cNvPicPr>
            <a:picLocks noChangeAspect="1" noChangeArrowheads="1"/>
          </p:cNvPicPr>
          <p:nvPr/>
        </p:nvPicPr>
        <p:blipFill>
          <a:blip r:embed="rId2" cstate="print"/>
          <a:srcRect/>
          <a:stretch>
            <a:fillRect/>
          </a:stretch>
        </p:blipFill>
        <p:spPr bwMode="auto">
          <a:xfrm>
            <a:off x="3048000" y="1219199"/>
            <a:ext cx="5791200" cy="42195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Managing Temperature</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87</a:t>
            </a:fld>
            <a:endParaRPr lang="en-US" dirty="0"/>
          </a:p>
        </p:txBody>
      </p:sp>
      <p:pic>
        <p:nvPicPr>
          <p:cNvPr id="5124" name="Picture 4" descr="http://www.eecnet.com/ElectronicEnvironmentsCorp/media/Site/DBC-system-diagr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505200"/>
            <a:ext cx="3889772" cy="33192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0" y="2057400"/>
            <a:ext cx="19050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76600" y="1447800"/>
            <a:ext cx="762000" cy="2286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 y="1377434"/>
            <a:ext cx="3352800" cy="1200329"/>
          </a:xfrm>
          <a:prstGeom prst="rect">
            <a:avLst/>
          </a:prstGeom>
          <a:noFill/>
        </p:spPr>
        <p:txBody>
          <a:bodyPr wrap="square" rtlCol="0">
            <a:spAutoFit/>
          </a:bodyPr>
          <a:lstStyle/>
          <a:p>
            <a:r>
              <a:rPr lang="en-US" dirty="0" smtClean="0"/>
              <a:t>Temperature sensing systems</a:t>
            </a:r>
          </a:p>
          <a:p>
            <a:r>
              <a:rPr lang="en-US" dirty="0"/>
              <a:t>o</a:t>
            </a:r>
            <a:r>
              <a:rPr lang="en-US" dirty="0" smtClean="0"/>
              <a:t>ffer data center monitoring alerts in case of overeating or malfunctioning equipment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fontScale="90000"/>
          </a:bodyPr>
          <a:lstStyle/>
          <a:p>
            <a:r>
              <a:rPr lang="en-US" dirty="0" smtClean="0"/>
              <a:t>Power Usage </a:t>
            </a:r>
            <a:br>
              <a:rPr lang="en-US" dirty="0" smtClean="0"/>
            </a:br>
            <a:r>
              <a:rPr lang="en-US" dirty="0" smtClean="0"/>
              <a:t>Effectiveness (PUE)</a:t>
            </a:r>
            <a:endParaRPr lang="en-US" dirty="0"/>
          </a:p>
        </p:txBody>
      </p:sp>
      <p:sp>
        <p:nvSpPr>
          <p:cNvPr id="3" name="Slide Number Placeholder 2"/>
          <p:cNvSpPr>
            <a:spLocks noGrp="1"/>
          </p:cNvSpPr>
          <p:nvPr>
            <p:ph type="sldNum" sz="quarter" idx="10"/>
          </p:nvPr>
        </p:nvSpPr>
        <p:spPr/>
        <p:txBody>
          <a:bodyPr/>
          <a:lstStyle/>
          <a:p>
            <a:fld id="{B76F7208-26AA-4745-9835-AD8494638D77}" type="slidenum">
              <a:rPr lang="en-US" smtClean="0"/>
              <a:pPr/>
              <a:t>88</a:t>
            </a:fld>
            <a:endParaRPr lang="en-US" dirty="0"/>
          </a:p>
        </p:txBody>
      </p:sp>
      <p:pic>
        <p:nvPicPr>
          <p:cNvPr id="89090" name="Picture 2"/>
          <p:cNvPicPr>
            <a:picLocks noChangeAspect="1" noChangeArrowheads="1"/>
          </p:cNvPicPr>
          <p:nvPr/>
        </p:nvPicPr>
        <p:blipFill>
          <a:blip r:embed="rId2" cstate="print"/>
          <a:srcRect/>
          <a:stretch>
            <a:fillRect/>
          </a:stretch>
        </p:blipFill>
        <p:spPr bwMode="auto">
          <a:xfrm>
            <a:off x="3756519" y="152400"/>
            <a:ext cx="5387481" cy="6705600"/>
          </a:xfrm>
          <a:prstGeom prst="rect">
            <a:avLst/>
          </a:prstGeom>
          <a:noFill/>
          <a:ln w="9525">
            <a:noFill/>
            <a:miter lim="800000"/>
            <a:headEnd/>
            <a:tailEnd/>
          </a:ln>
        </p:spPr>
      </p:pic>
      <p:sp>
        <p:nvSpPr>
          <p:cNvPr id="4" name="TextBox 3"/>
          <p:cNvSpPr txBox="1"/>
          <p:nvPr/>
        </p:nvSpPr>
        <p:spPr>
          <a:xfrm>
            <a:off x="304800" y="914400"/>
            <a:ext cx="2971800" cy="2308324"/>
          </a:xfrm>
          <a:prstGeom prst="rect">
            <a:avLst/>
          </a:prstGeom>
          <a:noFill/>
        </p:spPr>
        <p:txBody>
          <a:bodyPr wrap="square" rtlCol="0">
            <a:spAutoFit/>
          </a:bodyPr>
          <a:lstStyle/>
          <a:p>
            <a:r>
              <a:rPr lang="en-US" b="1" dirty="0" smtClean="0"/>
              <a:t>PUE</a:t>
            </a:r>
            <a:r>
              <a:rPr lang="en-US" dirty="0" smtClean="0"/>
              <a:t> </a:t>
            </a:r>
            <a:r>
              <a:rPr lang="en-US" dirty="0"/>
              <a:t>is a measure of how efficiently a computer data center uses energy; specifically, how much energy is used by the computing equipment (in contrast to cooling and other </a:t>
            </a:r>
            <a:r>
              <a:rPr lang="en-US" dirty="0" smtClean="0"/>
              <a:t>systems).</a:t>
            </a:r>
            <a:endParaRPr lang="en-US" dirty="0"/>
          </a:p>
        </p:txBody>
      </p:sp>
      <p:pic>
        <p:nvPicPr>
          <p:cNvPr id="11266" name="Picture 2" descr=" \mathrm{PUE}  =  {\mbox{Total Facility Energy} \over \mbox{IT Equipment Energ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 y="3426679"/>
            <a:ext cx="3348038" cy="7104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4168529221"/>
              </p:ext>
            </p:extLst>
          </p:nvPr>
        </p:nvGraphicFramePr>
        <p:xfrm>
          <a:off x="774357" y="4419600"/>
          <a:ext cx="2514600" cy="1668780"/>
        </p:xfrm>
        <a:graphic>
          <a:graphicData uri="http://schemas.openxmlformats.org/drawingml/2006/table">
            <a:tbl>
              <a:tblPr/>
              <a:tblGrid>
                <a:gridCol w="613800"/>
                <a:gridCol w="1900800"/>
              </a:tblGrid>
              <a:tr h="228600">
                <a:tc>
                  <a:txBody>
                    <a:bodyPr/>
                    <a:lstStyle/>
                    <a:p>
                      <a:r>
                        <a:rPr lang="en-US" sz="1200" baseline="0" dirty="0">
                          <a:solidFill>
                            <a:srgbClr val="000000"/>
                          </a:solidFill>
                          <a:effectLst/>
                        </a:rPr>
                        <a:t>PUE </a:t>
                      </a:r>
                    </a:p>
                  </a:txBody>
                  <a:tcPr marL="114300" marR="114300" marT="47625" marB="47625" anchor="ctr">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c>
                  <a:txBody>
                    <a:bodyPr/>
                    <a:lstStyle/>
                    <a:p>
                      <a:r>
                        <a:rPr lang="en-US" sz="1200" baseline="0" dirty="0">
                          <a:solidFill>
                            <a:srgbClr val="000000"/>
                          </a:solidFill>
                          <a:effectLst/>
                        </a:rPr>
                        <a:t>Level of Efficiency </a:t>
                      </a:r>
                    </a:p>
                  </a:txBody>
                  <a:tcPr marL="114300" marR="114300" marT="47625" marB="47625" anchor="ctr">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r>
              <a:tr h="228600">
                <a:tc>
                  <a:txBody>
                    <a:bodyPr/>
                    <a:lstStyle/>
                    <a:p>
                      <a:pPr fontAlgn="t"/>
                      <a:r>
                        <a:rPr lang="en-US" sz="1200" baseline="0" dirty="0">
                          <a:solidFill>
                            <a:srgbClr val="000000"/>
                          </a:solidFill>
                          <a:effectLst/>
                        </a:rPr>
                        <a:t>3.0</a:t>
                      </a:r>
                    </a:p>
                  </a:txBody>
                  <a:tcPr marL="114300" marR="114300" marT="47625" marB="47625">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c>
                  <a:txBody>
                    <a:bodyPr/>
                    <a:lstStyle/>
                    <a:p>
                      <a:pPr fontAlgn="t"/>
                      <a:r>
                        <a:rPr lang="en-US" sz="1200" baseline="0" dirty="0">
                          <a:solidFill>
                            <a:srgbClr val="000000"/>
                          </a:solidFill>
                          <a:effectLst/>
                        </a:rPr>
                        <a:t>Very Inefficient</a:t>
                      </a:r>
                    </a:p>
                  </a:txBody>
                  <a:tcPr marL="114300" marR="114300" marT="47625" marB="47625">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r>
              <a:tr h="228600">
                <a:tc>
                  <a:txBody>
                    <a:bodyPr/>
                    <a:lstStyle/>
                    <a:p>
                      <a:pPr fontAlgn="t"/>
                      <a:r>
                        <a:rPr lang="en-US" sz="1200" baseline="0" dirty="0">
                          <a:solidFill>
                            <a:srgbClr val="000000"/>
                          </a:solidFill>
                          <a:effectLst/>
                        </a:rPr>
                        <a:t>2.5</a:t>
                      </a:r>
                    </a:p>
                  </a:txBody>
                  <a:tcPr marL="114300" marR="114300" marT="47625" marB="47625">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c>
                  <a:txBody>
                    <a:bodyPr/>
                    <a:lstStyle/>
                    <a:p>
                      <a:pPr fontAlgn="t"/>
                      <a:r>
                        <a:rPr lang="en-US" sz="1200" baseline="0" dirty="0">
                          <a:solidFill>
                            <a:srgbClr val="000000"/>
                          </a:solidFill>
                          <a:effectLst/>
                        </a:rPr>
                        <a:t>Inefficient</a:t>
                      </a:r>
                    </a:p>
                  </a:txBody>
                  <a:tcPr marL="114300" marR="114300" marT="47625" marB="47625">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r>
              <a:tr h="228600">
                <a:tc>
                  <a:txBody>
                    <a:bodyPr/>
                    <a:lstStyle/>
                    <a:p>
                      <a:pPr fontAlgn="t"/>
                      <a:r>
                        <a:rPr lang="en-US" sz="1200" baseline="0">
                          <a:solidFill>
                            <a:srgbClr val="000000"/>
                          </a:solidFill>
                          <a:effectLst/>
                        </a:rPr>
                        <a:t>2.0</a:t>
                      </a:r>
                    </a:p>
                  </a:txBody>
                  <a:tcPr marL="114300" marR="114300" marT="47625" marB="47625">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c>
                  <a:txBody>
                    <a:bodyPr/>
                    <a:lstStyle/>
                    <a:p>
                      <a:pPr fontAlgn="t"/>
                      <a:r>
                        <a:rPr lang="en-US" sz="1200" baseline="0" dirty="0">
                          <a:solidFill>
                            <a:srgbClr val="000000"/>
                          </a:solidFill>
                          <a:effectLst/>
                        </a:rPr>
                        <a:t>Average</a:t>
                      </a:r>
                    </a:p>
                  </a:txBody>
                  <a:tcPr marL="114300" marR="114300" marT="47625" marB="47625">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r>
              <a:tr h="228600">
                <a:tc>
                  <a:txBody>
                    <a:bodyPr/>
                    <a:lstStyle/>
                    <a:p>
                      <a:pPr fontAlgn="t"/>
                      <a:r>
                        <a:rPr lang="en-US" sz="1200" baseline="0">
                          <a:solidFill>
                            <a:srgbClr val="000000"/>
                          </a:solidFill>
                          <a:effectLst/>
                        </a:rPr>
                        <a:t>1.5</a:t>
                      </a:r>
                    </a:p>
                  </a:txBody>
                  <a:tcPr marL="114300" marR="114300" marT="47625" marB="47625">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c>
                  <a:txBody>
                    <a:bodyPr/>
                    <a:lstStyle/>
                    <a:p>
                      <a:pPr fontAlgn="t"/>
                      <a:r>
                        <a:rPr lang="en-US" sz="1200" baseline="0" dirty="0">
                          <a:solidFill>
                            <a:srgbClr val="000000"/>
                          </a:solidFill>
                          <a:effectLst/>
                        </a:rPr>
                        <a:t>Efficient</a:t>
                      </a:r>
                    </a:p>
                  </a:txBody>
                  <a:tcPr marL="114300" marR="114300" marT="47625" marB="47625">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r>
              <a:tr h="228600">
                <a:tc>
                  <a:txBody>
                    <a:bodyPr/>
                    <a:lstStyle/>
                    <a:p>
                      <a:pPr fontAlgn="t"/>
                      <a:r>
                        <a:rPr lang="en-US" sz="1200" baseline="0">
                          <a:solidFill>
                            <a:srgbClr val="000000"/>
                          </a:solidFill>
                          <a:effectLst/>
                        </a:rPr>
                        <a:t>1.2</a:t>
                      </a:r>
                    </a:p>
                  </a:txBody>
                  <a:tcPr marL="114300" marR="114300" marT="47625" marB="47625">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c>
                  <a:txBody>
                    <a:bodyPr/>
                    <a:lstStyle/>
                    <a:p>
                      <a:pPr fontAlgn="t"/>
                      <a:r>
                        <a:rPr lang="en-US" sz="1200" baseline="0" dirty="0">
                          <a:solidFill>
                            <a:srgbClr val="000000"/>
                          </a:solidFill>
                          <a:effectLst/>
                        </a:rPr>
                        <a:t>Very Efficient</a:t>
                      </a:r>
                    </a:p>
                  </a:txBody>
                  <a:tcPr marL="114300" marR="114300" marT="47625" marB="47625">
                    <a:lnL w="9525" cap="flat" cmpd="sng" algn="ctr">
                      <a:solidFill>
                        <a:srgbClr val="AAD573"/>
                      </a:solidFill>
                      <a:prstDash val="solid"/>
                      <a:round/>
                      <a:headEnd type="none" w="med" len="med"/>
                      <a:tailEnd type="none" w="med" len="med"/>
                    </a:lnL>
                    <a:lnR w="9525" cap="flat" cmpd="sng" algn="ctr">
                      <a:solidFill>
                        <a:srgbClr val="AAD573"/>
                      </a:solidFill>
                      <a:prstDash val="solid"/>
                      <a:round/>
                      <a:headEnd type="none" w="med" len="med"/>
                      <a:tailEnd type="none" w="med" len="med"/>
                    </a:lnR>
                    <a:lnT w="9525" cap="flat" cmpd="sng" algn="ctr">
                      <a:solidFill>
                        <a:srgbClr val="AAD573"/>
                      </a:solidFill>
                      <a:prstDash val="solid"/>
                      <a:round/>
                      <a:headEnd type="none" w="med" len="med"/>
                      <a:tailEnd type="none" w="med" len="med"/>
                    </a:lnT>
                    <a:lnB w="9525" cap="flat" cmpd="sng" algn="ctr">
                      <a:solidFill>
                        <a:srgbClr val="AAD573"/>
                      </a:solidFill>
                      <a:prstDash val="solid"/>
                      <a:round/>
                      <a:headEnd type="none" w="med" len="med"/>
                      <a:tailEnd type="none" w="med" len="med"/>
                    </a:lnB>
                    <a:solidFill>
                      <a:srgbClr val="FFFFFF"/>
                    </a:solidFill>
                  </a:tcPr>
                </a:tc>
              </a:tr>
            </a:tbl>
          </a:graphicData>
        </a:graphic>
      </p:graphicFrame>
      <p:sp>
        <p:nvSpPr>
          <p:cNvPr id="7" name="TextBox 6"/>
          <p:cNvSpPr txBox="1"/>
          <p:nvPr/>
        </p:nvSpPr>
        <p:spPr>
          <a:xfrm>
            <a:off x="1" y="6119336"/>
            <a:ext cx="3756518" cy="738664"/>
          </a:xfrm>
          <a:prstGeom prst="rect">
            <a:avLst/>
          </a:prstGeom>
          <a:noFill/>
        </p:spPr>
        <p:txBody>
          <a:bodyPr wrap="square" rtlCol="0">
            <a:spAutoFit/>
          </a:bodyPr>
          <a:lstStyle/>
          <a:p>
            <a:r>
              <a:rPr lang="en-US" sz="1400" dirty="0"/>
              <a:t>PUE calculator: </a:t>
            </a:r>
            <a:r>
              <a:rPr lang="en-US" sz="1400" dirty="0">
                <a:hlinkClick r:id="rId4"/>
              </a:rPr>
              <a:t>http://www.42u.com/measurement/pue-dcie.htm</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fade">
                                      <p:cBhvr>
                                        <p:cTn id="12" dur="500"/>
                                        <p:tgtEl>
                                          <p:spTgt spid="112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sldNum" sz="quarter" idx="10"/>
          </p:nvPr>
        </p:nvSpPr>
        <p:spPr>
          <a:xfrm>
            <a:off x="4191000" y="6324600"/>
            <a:ext cx="2133600" cy="228600"/>
          </a:xfrm>
          <a:prstGeom prst="rect">
            <a:avLst/>
          </a:prstGeom>
          <a:ln/>
        </p:spPr>
        <p:txBody>
          <a:bodyPr/>
          <a:lstStyle/>
          <a:p>
            <a:pPr>
              <a:defRPr/>
            </a:pPr>
            <a:fld id="{275B1BBF-D1A4-4A6F-93AA-F790F185962C}" type="slidenum">
              <a:rPr lang="en-US">
                <a:solidFill>
                  <a:srgbClr val="000000"/>
                </a:solidFill>
              </a:rPr>
              <a:pPr>
                <a:defRPr/>
              </a:pPr>
              <a:t>89</a:t>
            </a:fld>
            <a:endParaRPr lang="en-US">
              <a:solidFill>
                <a:srgbClr val="000000"/>
              </a:solidFill>
            </a:endParaRPr>
          </a:p>
        </p:txBody>
      </p:sp>
      <p:sp>
        <p:nvSpPr>
          <p:cNvPr id="6146" name="Rectangle 2"/>
          <p:cNvSpPr>
            <a:spLocks noGrp="1" noChangeArrowheads="1"/>
          </p:cNvSpPr>
          <p:nvPr>
            <p:ph type="title"/>
          </p:nvPr>
        </p:nvSpPr>
        <p:spPr>
          <a:xfrm>
            <a:off x="457200" y="457200"/>
            <a:ext cx="8229600" cy="960438"/>
          </a:xfrm>
        </p:spPr>
        <p:txBody>
          <a:bodyPr/>
          <a:lstStyle/>
          <a:p>
            <a:pPr eaLnBrk="1" hangingPunct="1"/>
            <a:r>
              <a:rPr lang="en-US" sz="2400" b="1" smtClean="0"/>
              <a:t>Data Center Tier Classification</a:t>
            </a:r>
          </a:p>
        </p:txBody>
      </p:sp>
      <p:sp>
        <p:nvSpPr>
          <p:cNvPr id="5123" name="Rectangle 3"/>
          <p:cNvSpPr>
            <a:spLocks noGrp="1" noChangeArrowheads="1"/>
          </p:cNvSpPr>
          <p:nvPr>
            <p:ph type="body" idx="1"/>
          </p:nvPr>
        </p:nvSpPr>
        <p:spPr>
          <a:xfrm>
            <a:off x="304800" y="1371600"/>
            <a:ext cx="7772400" cy="3886200"/>
          </a:xfrm>
        </p:spPr>
        <p:txBody>
          <a:bodyPr/>
          <a:lstStyle/>
          <a:p>
            <a:pPr indent="0" eaLnBrk="1" hangingPunct="1">
              <a:spcBef>
                <a:spcPts val="1200"/>
              </a:spcBef>
              <a:buFontTx/>
              <a:buNone/>
              <a:defRPr/>
            </a:pPr>
            <a:r>
              <a:rPr lang="en-US" sz="1800" dirty="0" smtClean="0"/>
              <a:t>The Tier classifications were created to consistently describe the site-level infrastructure required to sustain data center operations, not the characteristics of individual systems or sub-systems. </a:t>
            </a:r>
          </a:p>
          <a:p>
            <a:pPr indent="0">
              <a:spcBef>
                <a:spcPts val="1200"/>
              </a:spcBef>
              <a:buNone/>
              <a:defRPr/>
            </a:pPr>
            <a:r>
              <a:rPr lang="en-US" sz="1800" dirty="0" smtClean="0"/>
              <a:t>The requirements were established by the Uptime Institute, Inc. (a </a:t>
            </a:r>
            <a:r>
              <a:rPr lang="en-US" sz="1800" dirty="0"/>
              <a:t>think tank and professional-services organization based in </a:t>
            </a:r>
            <a:r>
              <a:rPr lang="en-US" sz="1800" dirty="0" smtClean="0"/>
              <a:t>New Mexico) and are necessarily and intentionally very broad to allow innovation in achieving the desired level of site infrastructure performance, or uptime.</a:t>
            </a:r>
          </a:p>
          <a:p>
            <a:pPr indent="0" eaLnBrk="1" hangingPunct="1">
              <a:spcBef>
                <a:spcPts val="1200"/>
              </a:spcBef>
              <a:buFontTx/>
              <a:buNone/>
              <a:defRPr/>
            </a:pPr>
            <a:r>
              <a:rPr lang="en-US" sz="1800" dirty="0" smtClean="0"/>
              <a:t>The individual Tiers represent categories of site infrastructure topology that address increasingly sophisticated operating concepts, leading to increased site infrastructure availability.</a:t>
            </a:r>
          </a:p>
        </p:txBody>
      </p:sp>
    </p:spTree>
    <p:extLst>
      <p:ext uri="{BB962C8B-B14F-4D97-AF65-F5344CB8AC3E}">
        <p14:creationId xmlns:p14="http://schemas.microsoft.com/office/powerpoint/2010/main" val="317041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fade">
                                      <p:cBhvr>
                                        <p:cTn id="12" dur="500"/>
                                        <p:tgtEl>
                                          <p:spTgt spid="5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3">
                                            <p:txEl>
                                              <p:pRg st="2" end="2"/>
                                            </p:txEl>
                                          </p:spTgt>
                                        </p:tgtEl>
                                        <p:attrNameLst>
                                          <p:attrName>style.visibility</p:attrName>
                                        </p:attrNameLst>
                                      </p:cBhvr>
                                      <p:to>
                                        <p:strVal val="visible"/>
                                      </p:to>
                                    </p:set>
                                    <p:animEffect transition="in" filter="fade">
                                      <p:cBhvr>
                                        <p:cTn id="17" dur="500"/>
                                        <p:tgtEl>
                                          <p:spTgt spid="51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914400"/>
            <a:ext cx="8686799" cy="5867400"/>
          </a:xfrm>
        </p:spPr>
        <p:txBody>
          <a:bodyPr>
            <a:noAutofit/>
          </a:bodyPr>
          <a:lstStyle/>
          <a:p>
            <a:pPr defTabSz="921807">
              <a:defRPr/>
            </a:pPr>
            <a:r>
              <a:rPr lang="en-US" sz="2400" dirty="0"/>
              <a:t>The field of enterprise architecture essentially started in 1987, with the publication in the IBM Systems </a:t>
            </a:r>
            <a:r>
              <a:rPr lang="en-US" sz="2400" dirty="0" smtClean="0"/>
              <a:t>Journal </a:t>
            </a:r>
            <a:r>
              <a:rPr lang="en-US" sz="2400" dirty="0"/>
              <a:t>of an article titled "A Framework for Information Systems Architecture," by J.A. </a:t>
            </a:r>
            <a:r>
              <a:rPr lang="en-US" sz="2400" dirty="0" err="1" smtClean="0"/>
              <a:t>Zachman</a:t>
            </a:r>
            <a:endParaRPr lang="en-US" sz="2400" dirty="0" smtClean="0"/>
          </a:p>
          <a:p>
            <a:pPr defTabSz="921807">
              <a:defRPr/>
            </a:pPr>
            <a:r>
              <a:rPr lang="en-US" sz="2400" b="1" dirty="0" smtClean="0"/>
              <a:t>Enterprise Architecture sought to address </a:t>
            </a:r>
          </a:p>
          <a:p>
            <a:pPr lvl="1" defTabSz="921807">
              <a:defRPr/>
            </a:pPr>
            <a:r>
              <a:rPr lang="en-US" sz="2000" b="1" dirty="0" smtClean="0"/>
              <a:t>System complexity where organizations </a:t>
            </a:r>
            <a:r>
              <a:rPr lang="en-US" sz="2000" b="1" dirty="0"/>
              <a:t>were spending more and more money building IT </a:t>
            </a:r>
            <a:r>
              <a:rPr lang="en-US" sz="2000" b="1" dirty="0" smtClean="0"/>
              <a:t>systems</a:t>
            </a:r>
          </a:p>
          <a:p>
            <a:pPr lvl="1" defTabSz="921807">
              <a:defRPr/>
            </a:pPr>
            <a:r>
              <a:rPr lang="en-US" sz="2000" b="1" dirty="0" smtClean="0"/>
              <a:t>Poor </a:t>
            </a:r>
            <a:r>
              <a:rPr lang="en-US" sz="2000" b="1" dirty="0"/>
              <a:t>business </a:t>
            </a:r>
            <a:r>
              <a:rPr lang="en-US" sz="2000" b="1" dirty="0" smtClean="0"/>
              <a:t>alignment where organizations </a:t>
            </a:r>
            <a:r>
              <a:rPr lang="en-US" sz="2000" b="1" dirty="0"/>
              <a:t>were finding it more and more difficult to keep </a:t>
            </a:r>
            <a:r>
              <a:rPr lang="en-US" sz="2000" b="1" dirty="0" smtClean="0"/>
              <a:t>increasingly </a:t>
            </a:r>
            <a:r>
              <a:rPr lang="en-US" sz="2000" b="1" dirty="0"/>
              <a:t>expensive IT systems aligned with business need</a:t>
            </a:r>
            <a:r>
              <a:rPr lang="en-US" sz="2000" b="1" dirty="0" smtClean="0"/>
              <a:t>.</a:t>
            </a:r>
            <a:endParaRPr lang="en-US" sz="2000" b="1" dirty="0" smtClean="0"/>
          </a:p>
        </p:txBody>
      </p:sp>
      <p:sp>
        <p:nvSpPr>
          <p:cNvPr id="4" name="Title 3"/>
          <p:cNvSpPr>
            <a:spLocks noGrp="1"/>
          </p:cNvSpPr>
          <p:nvPr>
            <p:ph type="title"/>
          </p:nvPr>
        </p:nvSpPr>
        <p:spPr>
          <a:xfrm>
            <a:off x="457200" y="228600"/>
            <a:ext cx="8229600" cy="728472"/>
          </a:xfrm>
        </p:spPr>
        <p:txBody>
          <a:bodyPr>
            <a:normAutofit/>
          </a:bodyPr>
          <a:lstStyle/>
          <a:p>
            <a:r>
              <a:rPr lang="en-US" dirty="0" smtClean="0"/>
              <a:t>Enterprise Architecture </a:t>
            </a:r>
            <a:endParaRPr lang="en-US" dirty="0"/>
          </a:p>
        </p:txBody>
      </p:sp>
    </p:spTree>
    <p:extLst>
      <p:ext uri="{BB962C8B-B14F-4D97-AF65-F5344CB8AC3E}">
        <p14:creationId xmlns:p14="http://schemas.microsoft.com/office/powerpoint/2010/main" val="51391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sldNum" sz="quarter" idx="10"/>
          </p:nvPr>
        </p:nvSpPr>
        <p:spPr>
          <a:xfrm>
            <a:off x="4191000" y="6324600"/>
            <a:ext cx="2133600" cy="228600"/>
          </a:xfrm>
          <a:prstGeom prst="rect">
            <a:avLst/>
          </a:prstGeom>
          <a:ln/>
        </p:spPr>
        <p:txBody>
          <a:bodyPr/>
          <a:lstStyle/>
          <a:p>
            <a:pPr>
              <a:defRPr/>
            </a:pPr>
            <a:fld id="{AFC79547-C3CE-4A8D-BCC9-62C47667A790}" type="slidenum">
              <a:rPr lang="en-US"/>
              <a:pPr>
                <a:defRPr/>
              </a:pPr>
              <a:t>90</a:t>
            </a:fld>
            <a:endParaRPr lang="en-US"/>
          </a:p>
        </p:txBody>
      </p:sp>
      <p:sp>
        <p:nvSpPr>
          <p:cNvPr id="7170" name="Rectangle 2"/>
          <p:cNvSpPr>
            <a:spLocks noGrp="1" noChangeArrowheads="1"/>
          </p:cNvSpPr>
          <p:nvPr>
            <p:ph type="title"/>
          </p:nvPr>
        </p:nvSpPr>
        <p:spPr>
          <a:xfrm>
            <a:off x="323528" y="274638"/>
            <a:ext cx="8363272" cy="868362"/>
          </a:xfrm>
        </p:spPr>
        <p:txBody>
          <a:bodyPr>
            <a:normAutofit/>
          </a:bodyPr>
          <a:lstStyle/>
          <a:p>
            <a:pPr eaLnBrk="1" hangingPunct="1"/>
            <a:r>
              <a:rPr lang="en-US" b="1" dirty="0" smtClean="0"/>
              <a:t>Data Centers Tiers</a:t>
            </a:r>
          </a:p>
        </p:txBody>
      </p:sp>
      <p:sp>
        <p:nvSpPr>
          <p:cNvPr id="5123" name="Rectangle 3"/>
          <p:cNvSpPr>
            <a:spLocks noGrp="1" noChangeArrowheads="1"/>
          </p:cNvSpPr>
          <p:nvPr>
            <p:ph type="body" idx="1"/>
          </p:nvPr>
        </p:nvSpPr>
        <p:spPr>
          <a:xfrm>
            <a:off x="304800" y="1066800"/>
            <a:ext cx="8229600" cy="5486400"/>
          </a:xfrm>
        </p:spPr>
        <p:txBody>
          <a:bodyPr>
            <a:normAutofit/>
          </a:bodyPr>
          <a:lstStyle/>
          <a:p>
            <a:pPr eaLnBrk="1" hangingPunct="1">
              <a:spcBef>
                <a:spcPts val="1200"/>
              </a:spcBef>
              <a:buFontTx/>
              <a:buNone/>
              <a:defRPr/>
            </a:pPr>
            <a:r>
              <a:rPr lang="en-US" sz="2400" b="1" dirty="0" smtClean="0"/>
              <a:t>Tier I:  Basic Site Infrastructure</a:t>
            </a:r>
          </a:p>
          <a:p>
            <a:pPr marL="339725" indent="-227013" eaLnBrk="1" hangingPunct="1">
              <a:spcBef>
                <a:spcPts val="0"/>
              </a:spcBef>
              <a:defRPr/>
            </a:pPr>
            <a:r>
              <a:rPr lang="en-US" sz="1800" dirty="0" smtClean="0"/>
              <a:t>Non-Redundant Capacity Components and Distribution paths. </a:t>
            </a:r>
          </a:p>
          <a:p>
            <a:pPr marL="339725" indent="-227013" eaLnBrk="1" hangingPunct="1">
              <a:spcBef>
                <a:spcPts val="0"/>
              </a:spcBef>
              <a:defRPr/>
            </a:pPr>
            <a:r>
              <a:rPr lang="en-US" sz="1800" dirty="0" smtClean="0"/>
              <a:t>Any Capacity Component or Distribution Path failure will impact the computer systems. </a:t>
            </a:r>
          </a:p>
          <a:p>
            <a:pPr marL="339725" indent="-227013" eaLnBrk="1" hangingPunct="1">
              <a:spcBef>
                <a:spcPts val="0"/>
              </a:spcBef>
              <a:defRPr/>
            </a:pPr>
            <a:r>
              <a:rPr lang="en-US" sz="1800" dirty="0" smtClean="0"/>
              <a:t>Planned work will require most or all of the systems to be shutdown. </a:t>
            </a:r>
          </a:p>
          <a:p>
            <a:pPr marL="112712" indent="0" eaLnBrk="1" hangingPunct="1">
              <a:spcBef>
                <a:spcPts val="0"/>
              </a:spcBef>
              <a:buNone/>
              <a:defRPr/>
            </a:pPr>
            <a:endParaRPr lang="en-US" sz="1800" dirty="0" smtClean="0"/>
          </a:p>
          <a:p>
            <a:pPr eaLnBrk="1" hangingPunct="1">
              <a:spcBef>
                <a:spcPts val="1200"/>
              </a:spcBef>
              <a:buFontTx/>
              <a:buNone/>
              <a:defRPr/>
            </a:pPr>
            <a:r>
              <a:rPr lang="en-US" sz="2400" b="1" dirty="0" smtClean="0"/>
              <a:t>Tier II:  Redundant Capacity Components Site Infrastructure</a:t>
            </a:r>
          </a:p>
          <a:p>
            <a:pPr marL="339725" lvl="1" indent="-227013" eaLnBrk="1" hangingPunct="1">
              <a:spcBef>
                <a:spcPts val="0"/>
              </a:spcBef>
              <a:buFontTx/>
              <a:buChar char="•"/>
              <a:defRPr/>
            </a:pPr>
            <a:r>
              <a:rPr lang="en-US" dirty="0" smtClean="0">
                <a:ea typeface="+mn-ea"/>
                <a:cs typeface="+mn-cs"/>
              </a:rPr>
              <a:t>Redundant Capacity Components, but single Non-Redundant Distribution Paths serving the site’s computer equipment. </a:t>
            </a:r>
          </a:p>
          <a:p>
            <a:pPr marL="339725" lvl="1" indent="-227013" eaLnBrk="1" hangingPunct="1">
              <a:spcBef>
                <a:spcPts val="0"/>
              </a:spcBef>
              <a:buFontTx/>
              <a:buChar char="•"/>
              <a:defRPr/>
            </a:pPr>
            <a:r>
              <a:rPr lang="en-US" dirty="0" smtClean="0">
                <a:ea typeface="+mn-ea"/>
                <a:cs typeface="+mn-cs"/>
              </a:rPr>
              <a:t>Redundant UPS modules and engine generators are required.</a:t>
            </a:r>
          </a:p>
          <a:p>
            <a:pPr marL="339725" lvl="1" indent="-227013" eaLnBrk="1" hangingPunct="1">
              <a:spcBef>
                <a:spcPts val="0"/>
              </a:spcBef>
              <a:buFontTx/>
              <a:buChar char="•"/>
              <a:defRPr/>
            </a:pPr>
            <a:r>
              <a:rPr lang="en-US" dirty="0" smtClean="0">
                <a:ea typeface="+mn-ea"/>
                <a:cs typeface="+mn-cs"/>
              </a:rPr>
              <a:t>A distribution path failure will cause the computer equipment to shut down. </a:t>
            </a:r>
            <a:endParaRPr lang="en-US" sz="3600" dirty="0" smtClean="0"/>
          </a:p>
          <a:p>
            <a:pPr eaLnBrk="1" hangingPunct="1">
              <a:defRPr/>
            </a:pPr>
            <a:endParaRPr lang="en-US" sz="4000" dirty="0" smtClean="0"/>
          </a:p>
        </p:txBody>
      </p:sp>
    </p:spTree>
    <p:extLst>
      <p:ext uri="{BB962C8B-B14F-4D97-AF65-F5344CB8AC3E}">
        <p14:creationId xmlns:p14="http://schemas.microsoft.com/office/powerpoint/2010/main" val="7007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363272" cy="838200"/>
          </a:xfrm>
        </p:spPr>
        <p:txBody>
          <a:bodyPr/>
          <a:lstStyle/>
          <a:p>
            <a:r>
              <a:rPr lang="en-US" b="1" dirty="0"/>
              <a:t>Data Centers </a:t>
            </a:r>
            <a:r>
              <a:rPr lang="en-US" b="1" dirty="0" smtClean="0"/>
              <a:t>Tiers (</a:t>
            </a:r>
            <a:r>
              <a:rPr lang="en-US" b="1" dirty="0" err="1" smtClean="0"/>
              <a:t>cont</a:t>
            </a:r>
            <a:r>
              <a:rPr lang="en-US" b="1" dirty="0"/>
              <a:t>)</a:t>
            </a:r>
            <a:endParaRPr lang="en-US" dirty="0"/>
          </a:p>
        </p:txBody>
      </p:sp>
      <p:sp>
        <p:nvSpPr>
          <p:cNvPr id="3" name="Content Placeholder 2"/>
          <p:cNvSpPr>
            <a:spLocks noGrp="1"/>
          </p:cNvSpPr>
          <p:nvPr>
            <p:ph idx="1"/>
          </p:nvPr>
        </p:nvSpPr>
        <p:spPr>
          <a:xfrm>
            <a:off x="228600" y="1066800"/>
            <a:ext cx="8363272" cy="5562600"/>
          </a:xfrm>
        </p:spPr>
        <p:txBody>
          <a:bodyPr>
            <a:noAutofit/>
          </a:bodyPr>
          <a:lstStyle/>
          <a:p>
            <a:pPr>
              <a:spcBef>
                <a:spcPts val="1200"/>
              </a:spcBef>
              <a:buNone/>
              <a:defRPr/>
            </a:pPr>
            <a:r>
              <a:rPr lang="en-US" sz="2400" b="1" dirty="0"/>
              <a:t>Tier III:  Concurrently Maintainable Site Infrastructure</a:t>
            </a:r>
          </a:p>
          <a:p>
            <a:pPr marL="339725" lvl="1" indent="-227013">
              <a:spcBef>
                <a:spcPts val="0"/>
              </a:spcBef>
              <a:buFontTx/>
              <a:buChar char="•"/>
              <a:defRPr/>
            </a:pPr>
            <a:r>
              <a:rPr lang="en-US" dirty="0"/>
              <a:t>Redundant capacity components and multiple distribution paths serving the site’s computer equipment.  Generally, only one distribution path serves the computer equipment at any time.</a:t>
            </a:r>
          </a:p>
          <a:p>
            <a:pPr marL="339725" lvl="1" indent="-227013">
              <a:spcBef>
                <a:spcPts val="0"/>
              </a:spcBef>
              <a:buFontTx/>
              <a:buChar char="•"/>
              <a:defRPr/>
            </a:pPr>
            <a:r>
              <a:rPr lang="en-US" dirty="0"/>
              <a:t>Each and every capacity component and element of the distribution paths can be removed from service on a planned basis without causing any of the computer equipment to be shut down. </a:t>
            </a:r>
            <a:endParaRPr lang="en-US" dirty="0" smtClean="0"/>
          </a:p>
          <a:p>
            <a:pPr marL="339725" lvl="1" indent="-227013">
              <a:spcBef>
                <a:spcPts val="0"/>
              </a:spcBef>
              <a:buFontTx/>
              <a:buChar char="•"/>
              <a:defRPr/>
            </a:pPr>
            <a:endParaRPr lang="en-US" dirty="0"/>
          </a:p>
          <a:p>
            <a:pPr>
              <a:spcBef>
                <a:spcPts val="1200"/>
              </a:spcBef>
              <a:buNone/>
              <a:defRPr/>
            </a:pPr>
            <a:r>
              <a:rPr lang="en-US" sz="2400" b="1" dirty="0"/>
              <a:t>Tier IV:  Fault Tolerant Site Infrastructure</a:t>
            </a:r>
          </a:p>
          <a:p>
            <a:pPr marL="339725" lvl="1" indent="-227013">
              <a:spcBef>
                <a:spcPts val="0"/>
              </a:spcBef>
              <a:buFontTx/>
              <a:buChar char="•"/>
              <a:defRPr/>
            </a:pPr>
            <a:r>
              <a:rPr lang="en-US" dirty="0"/>
              <a:t>Redundant capacity systems and multiple distribution paths simultaneously serving the site’s computer equipment</a:t>
            </a:r>
          </a:p>
          <a:p>
            <a:pPr marL="339725" lvl="1" indent="-227013">
              <a:spcBef>
                <a:spcPts val="0"/>
              </a:spcBef>
              <a:buFontTx/>
              <a:buChar char="•"/>
              <a:defRPr/>
            </a:pPr>
            <a:r>
              <a:rPr lang="en-US" dirty="0"/>
              <a:t>The site is not susceptible to disruption of service from a single unplanned worse-case event.</a:t>
            </a:r>
          </a:p>
          <a:p>
            <a:pPr marL="339725" lvl="1" indent="-227013">
              <a:spcBef>
                <a:spcPts val="0"/>
              </a:spcBef>
              <a:buFontTx/>
              <a:buChar char="•"/>
              <a:defRPr/>
            </a:pPr>
            <a:r>
              <a:rPr lang="en-US" dirty="0"/>
              <a:t>Infrastructure maintenance may be performed by using redundant capacity components and distribution paths to safely work on the remaining equipment. </a:t>
            </a:r>
          </a:p>
        </p:txBody>
      </p:sp>
      <p:sp>
        <p:nvSpPr>
          <p:cNvPr id="4" name="Slide Number Placeholder 3"/>
          <p:cNvSpPr>
            <a:spLocks noGrp="1"/>
          </p:cNvSpPr>
          <p:nvPr>
            <p:ph type="sldNum" sz="quarter" idx="10"/>
          </p:nvPr>
        </p:nvSpPr>
        <p:spPr/>
        <p:txBody>
          <a:bodyPr/>
          <a:lstStyle/>
          <a:p>
            <a:fld id="{B76F7208-26AA-4745-9835-AD8494638D77}" type="slidenum">
              <a:rPr lang="en-US" smtClean="0"/>
              <a:pPr/>
              <a:t>91</a:t>
            </a:fld>
            <a:endParaRPr lang="en-US" dirty="0"/>
          </a:p>
        </p:txBody>
      </p:sp>
    </p:spTree>
    <p:extLst>
      <p:ext uri="{BB962C8B-B14F-4D97-AF65-F5344CB8AC3E}">
        <p14:creationId xmlns:p14="http://schemas.microsoft.com/office/powerpoint/2010/main" val="2801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B76F7208-26AA-4745-9835-AD8494638D77}" type="slidenum">
              <a:rPr lang="en-US" smtClean="0"/>
              <a:pPr/>
              <a:t>92</a:t>
            </a:fld>
            <a:endParaRPr lang="en-US" dirty="0"/>
          </a:p>
        </p:txBody>
      </p:sp>
      <p:pic>
        <p:nvPicPr>
          <p:cNvPr id="12290" name="Picture 2" descr="http://cdn.colocationameric1.netdna-cdn.com/wp-content/uploads/2014/01/images_data-center-tier-breakdow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71" y="152400"/>
            <a:ext cx="7962529" cy="661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9929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715962"/>
          </a:xfrm>
        </p:spPr>
        <p:txBody>
          <a:bodyPr/>
          <a:lstStyle/>
          <a:p>
            <a:r>
              <a:rPr lang="en-US" dirty="0" smtClean="0"/>
              <a:t>Virtual tour of a Data Center 	</a:t>
            </a:r>
            <a:endParaRPr lang="en-US" dirty="0"/>
          </a:p>
        </p:txBody>
      </p:sp>
      <p:sp>
        <p:nvSpPr>
          <p:cNvPr id="3" name="Content Placeholder 2"/>
          <p:cNvSpPr>
            <a:spLocks noGrp="1"/>
          </p:cNvSpPr>
          <p:nvPr>
            <p:ph idx="1"/>
          </p:nvPr>
        </p:nvSpPr>
        <p:spPr>
          <a:xfrm>
            <a:off x="457200" y="1600200"/>
            <a:ext cx="8363272" cy="4925144"/>
          </a:xfrm>
        </p:spPr>
        <p:txBody>
          <a:bodyPr/>
          <a:lstStyle/>
          <a:p>
            <a:pPr marL="0" indent="0">
              <a:buNone/>
            </a:pPr>
            <a:endParaRPr lang="en-US" dirty="0"/>
          </a:p>
          <a:p>
            <a:pPr marL="0" indent="0">
              <a:buNone/>
            </a:pPr>
            <a:endParaRPr lang="en-US" dirty="0" smtClean="0"/>
          </a:p>
        </p:txBody>
      </p:sp>
      <p:sp>
        <p:nvSpPr>
          <p:cNvPr id="4" name="Slide Number Placeholder 3"/>
          <p:cNvSpPr>
            <a:spLocks noGrp="1"/>
          </p:cNvSpPr>
          <p:nvPr>
            <p:ph type="sldNum" sz="quarter" idx="10"/>
          </p:nvPr>
        </p:nvSpPr>
        <p:spPr/>
        <p:txBody>
          <a:bodyPr/>
          <a:lstStyle/>
          <a:p>
            <a:fld id="{B76F7208-26AA-4745-9835-AD8494638D77}" type="slidenum">
              <a:rPr lang="en-US" smtClean="0"/>
              <a:pPr/>
              <a:t>93</a:t>
            </a:fld>
            <a:endParaRPr lang="en-US" dirty="0"/>
          </a:p>
        </p:txBody>
      </p:sp>
      <p:sp>
        <p:nvSpPr>
          <p:cNvPr id="6" name="Rectangle 5"/>
          <p:cNvSpPr/>
          <p:nvPr/>
        </p:nvSpPr>
        <p:spPr>
          <a:xfrm>
            <a:off x="1676400" y="2362201"/>
            <a:ext cx="6096000" cy="1754326"/>
          </a:xfrm>
          <a:prstGeom prst="rect">
            <a:avLst/>
          </a:prstGeom>
        </p:spPr>
        <p:txBody>
          <a:bodyPr wrap="square">
            <a:spAutoFit/>
          </a:bodyPr>
          <a:lstStyle/>
          <a:p>
            <a:pPr algn="ctr"/>
            <a:r>
              <a:rPr lang="en-US" sz="3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Video placeholder</a:t>
            </a:r>
          </a:p>
          <a:p>
            <a:pPr algn="ctr"/>
            <a:r>
              <a:rPr lang="en-US" sz="36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Virtual data center Tour</a:t>
            </a:r>
            <a:endParaRPr lang="en-US" sz="3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3598432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84213" y="593725"/>
            <a:ext cx="7769225" cy="73183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t>Trends &amp; Issues - Increasing Density</a:t>
            </a:r>
          </a:p>
        </p:txBody>
      </p:sp>
      <p:sp>
        <p:nvSpPr>
          <p:cNvPr id="11267" name="Rectangle 3"/>
          <p:cNvSpPr>
            <a:spLocks noGrp="1" noChangeArrowheads="1"/>
          </p:cNvSpPr>
          <p:nvPr>
            <p:ph type="body" idx="1"/>
          </p:nvPr>
        </p:nvSpPr>
        <p:spPr>
          <a:xfrm>
            <a:off x="304800" y="1890713"/>
            <a:ext cx="8382000" cy="4114800"/>
          </a:xfrm>
          <a:noFill/>
        </p:spPr>
        <p:txBody>
          <a:bodyPr/>
          <a:lstStyle/>
          <a:p>
            <a:r>
              <a:rPr lang="en-US" dirty="0"/>
              <a:t>Density of computing equipment has been increasing (i.e., smaller circuits, multiple cores, blade servers, etc.)</a:t>
            </a:r>
          </a:p>
          <a:p>
            <a:pPr lvl="1"/>
            <a:r>
              <a:rPr lang="en-US" dirty="0"/>
              <a:t>Old server: 3-4 U, 100 </a:t>
            </a:r>
            <a:r>
              <a:rPr lang="en-US" dirty="0" smtClean="0"/>
              <a:t>W  [each U=1.75” or 44.5mm]</a:t>
            </a:r>
            <a:endParaRPr lang="en-US" dirty="0"/>
          </a:p>
          <a:p>
            <a:pPr lvl="1"/>
            <a:r>
              <a:rPr lang="en-US" dirty="0"/>
              <a:t>New server: 1 U, 250-500 W</a:t>
            </a:r>
          </a:p>
          <a:p>
            <a:r>
              <a:rPr lang="en-US" dirty="0"/>
              <a:t>Decade ago 500-1000 W per rack was typical</a:t>
            </a:r>
          </a:p>
          <a:p>
            <a:r>
              <a:rPr lang="en-US" sz="2400" dirty="0"/>
              <a:t>Currently, 42 U rack can easily draw 10-20 kW </a:t>
            </a:r>
            <a:r>
              <a:rPr lang="en-US" dirty="0"/>
              <a:t>	</a:t>
            </a:r>
          </a:p>
        </p:txBody>
      </p:sp>
      <p:sp>
        <p:nvSpPr>
          <p:cNvPr id="4" name="Slide Number Placeholder 3"/>
          <p:cNvSpPr>
            <a:spLocks noGrp="1"/>
          </p:cNvSpPr>
          <p:nvPr>
            <p:ph type="sldNum" sz="quarter" idx="10"/>
          </p:nvPr>
        </p:nvSpPr>
        <p:spPr/>
        <p:txBody>
          <a:bodyPr/>
          <a:lstStyle/>
          <a:p>
            <a:fld id="{B76F7208-26AA-4745-9835-AD8494638D77}" type="slidenum">
              <a:rPr lang="en-US" smtClean="0"/>
              <a:pPr/>
              <a:t>94</a:t>
            </a:fld>
            <a:endParaRPr lang="en-US" dirty="0"/>
          </a:p>
        </p:txBody>
      </p:sp>
    </p:spTree>
    <p:extLst>
      <p:ext uri="{BB962C8B-B14F-4D97-AF65-F5344CB8AC3E}">
        <p14:creationId xmlns:p14="http://schemas.microsoft.com/office/powerpoint/2010/main" val="109141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anim calcmode="lin" valueType="num">
                                      <p:cBhvr>
                                        <p:cTn id="19" dur="500" fill="hold"/>
                                        <p:tgtEl>
                                          <p:spTgt spid="11267">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11267">
                                            <p:txEl>
                                              <p:pRg st="4" end="4"/>
                                            </p:txEl>
                                          </p:spTgt>
                                        </p:tgtEl>
                                        <p:attrNameLst>
                                          <p:attrName>ppt_h</p:attrName>
                                        </p:attrNameLst>
                                      </p:cBhvr>
                                      <p:tavLst>
                                        <p:tav tm="0">
                                          <p:val>
                                            <p:fltVal val="0"/>
                                          </p:val>
                                        </p:tav>
                                        <p:tav tm="100000">
                                          <p:val>
                                            <p:strVal val="#ppt_h"/>
                                          </p:val>
                                        </p:tav>
                                      </p:tavLst>
                                    </p:anim>
                                    <p:animEffect transition="in" filter="fade">
                                      <p:cBhvr>
                                        <p:cTn id="21" dur="500"/>
                                        <p:tgtEl>
                                          <p:spTgt spid="11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684213" y="593725"/>
            <a:ext cx="7769225" cy="73183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t>Trends &amp; Issues - Increasing Heat</a:t>
            </a:r>
          </a:p>
        </p:txBody>
      </p:sp>
      <p:sp>
        <p:nvSpPr>
          <p:cNvPr id="13315" name="Rectangle 3"/>
          <p:cNvSpPr>
            <a:spLocks noGrp="1" noChangeArrowheads="1"/>
          </p:cNvSpPr>
          <p:nvPr>
            <p:ph type="body" idx="1"/>
          </p:nvPr>
        </p:nvSpPr>
        <p:spPr>
          <a:xfrm>
            <a:off x="381000" y="1676400"/>
            <a:ext cx="8382000" cy="4800600"/>
          </a:xfrm>
        </p:spPr>
        <p:txBody>
          <a:bodyPr/>
          <a:lstStyle/>
          <a:p>
            <a:r>
              <a:rPr lang="en-US" dirty="0" smtClean="0"/>
              <a:t>A Rack </a:t>
            </a:r>
            <a:r>
              <a:rPr lang="en-US" dirty="0"/>
              <a:t>drawing 10-20 kW can generate </a:t>
            </a:r>
            <a:r>
              <a:rPr lang="en-US" sz="2400" dirty="0"/>
              <a:t>30,000-70,000 British Thermal Units (BTUs) of heat </a:t>
            </a:r>
          </a:p>
          <a:p>
            <a:pPr lvl="1"/>
            <a:r>
              <a:rPr lang="en-US" dirty="0"/>
              <a:t>1 BTU is </a:t>
            </a:r>
            <a:r>
              <a:rPr lang="en-US" dirty="0" smtClean="0"/>
              <a:t>the energy </a:t>
            </a:r>
            <a:r>
              <a:rPr lang="en-US" dirty="0"/>
              <a:t>required to heat 1 pound of water 1 degree</a:t>
            </a:r>
          </a:p>
          <a:p>
            <a:r>
              <a:rPr lang="en-US" dirty="0"/>
              <a:t>A chiller pumps coolant to multiple computer room air conditioners (</a:t>
            </a:r>
            <a:r>
              <a:rPr lang="en-US" dirty="0" smtClean="0"/>
              <a:t>CRACs)</a:t>
            </a:r>
          </a:p>
          <a:p>
            <a:r>
              <a:rPr lang="en-US" dirty="0" smtClean="0"/>
              <a:t>Frequently</a:t>
            </a:r>
            <a:r>
              <a:rPr lang="en-US" dirty="0"/>
              <a:t>, the capacity of a cooling device is measured in terms of tons.  </a:t>
            </a:r>
            <a:r>
              <a:rPr lang="en-US" sz="2200" dirty="0"/>
              <a:t>1 ton of cooling can dissipate ~12,000 BTUs of heat </a:t>
            </a:r>
            <a:r>
              <a:rPr lang="en-US" dirty="0"/>
              <a:t>	</a:t>
            </a:r>
          </a:p>
          <a:p>
            <a:pPr lvl="1">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B76F7208-26AA-4745-9835-AD8494638D77}" type="slidenum">
              <a:rPr lang="en-US" smtClean="0"/>
              <a:pPr/>
              <a:t>95</a:t>
            </a:fld>
            <a:endParaRPr lang="en-US" dirty="0"/>
          </a:p>
        </p:txBody>
      </p:sp>
    </p:spTree>
    <p:extLst>
      <p:ext uri="{BB962C8B-B14F-4D97-AF65-F5344CB8AC3E}">
        <p14:creationId xmlns:p14="http://schemas.microsoft.com/office/powerpoint/2010/main" val="82111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84213" y="593725"/>
            <a:ext cx="7769225" cy="73183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t>Trends &amp; Issues - Requirements</a:t>
            </a:r>
          </a:p>
        </p:txBody>
      </p:sp>
      <p:sp>
        <p:nvSpPr>
          <p:cNvPr id="14339" name="Rectangle 3"/>
          <p:cNvSpPr>
            <a:spLocks noGrp="1" noChangeArrowheads="1"/>
          </p:cNvSpPr>
          <p:nvPr>
            <p:ph type="body" idx="1"/>
          </p:nvPr>
        </p:nvSpPr>
        <p:spPr>
          <a:xfrm>
            <a:off x="457200" y="1752600"/>
            <a:ext cx="3810000" cy="4800600"/>
          </a:xfrm>
        </p:spPr>
        <p:txBody>
          <a:bodyPr/>
          <a:lstStyle/>
          <a:p>
            <a:r>
              <a:rPr lang="en-US" sz="2800" dirty="0"/>
              <a:t>Every kW used by a server requires another kW for cooling, airflow, lighting</a:t>
            </a:r>
          </a:p>
          <a:p>
            <a:r>
              <a:rPr lang="en-US" sz="2800" dirty="0"/>
              <a:t>Cooling requirements are approximately 3-6 tons per rack</a:t>
            </a:r>
          </a:p>
        </p:txBody>
      </p:sp>
      <p:graphicFrame>
        <p:nvGraphicFramePr>
          <p:cNvPr id="14341" name="Object 5"/>
          <p:cNvGraphicFramePr>
            <a:graphicFrameLocks noChangeAspect="1"/>
          </p:cNvGraphicFramePr>
          <p:nvPr>
            <p:extLst>
              <p:ext uri="{D42A27DB-BD31-4B8C-83A1-F6EECF244321}">
                <p14:modId xmlns:p14="http://schemas.microsoft.com/office/powerpoint/2010/main" val="2638800652"/>
              </p:ext>
            </p:extLst>
          </p:nvPr>
        </p:nvGraphicFramePr>
        <p:xfrm>
          <a:off x="4038600" y="1981200"/>
          <a:ext cx="5019675" cy="4264025"/>
        </p:xfrm>
        <a:graphic>
          <a:graphicData uri="http://schemas.openxmlformats.org/presentationml/2006/ole">
            <mc:AlternateContent xmlns:mc="http://schemas.openxmlformats.org/markup-compatibility/2006">
              <mc:Choice xmlns:v="urn:schemas-microsoft-com:vml" Requires="v">
                <p:oleObj spid="_x0000_s1126" name="Worksheet" r:id="rId3" imgW="4467337" imgH="3552876" progId="Excel.Sheet.8">
                  <p:embed/>
                </p:oleObj>
              </mc:Choice>
              <mc:Fallback>
                <p:oleObj name="Worksheet" r:id="rId3" imgW="4467337" imgH="3552876" progId="Excel.Sheet.8">
                  <p:embed/>
                  <p:pic>
                    <p:nvPicPr>
                      <p:cNvPr id="0" name="Picture 13"/>
                      <p:cNvPicPr>
                        <a:picLocks noChangeAspect="1" noChangeArrowheads="1"/>
                      </p:cNvPicPr>
                      <p:nvPr/>
                    </p:nvPicPr>
                    <p:blipFill>
                      <a:blip r:embed="rId4"/>
                      <a:srcRect/>
                      <a:stretch>
                        <a:fillRect/>
                      </a:stretch>
                    </p:blipFill>
                    <p:spPr bwMode="auto">
                      <a:xfrm>
                        <a:off x="4038600" y="1981200"/>
                        <a:ext cx="5019675" cy="4264025"/>
                      </a:xfrm>
                      <a:prstGeom prst="rect">
                        <a:avLst/>
                      </a:prstGeom>
                      <a:noFill/>
                      <a:ln>
                        <a:noFill/>
                      </a:ln>
                      <a:effectLst/>
                      <a:extLst/>
                    </p:spPr>
                  </p:pic>
                </p:oleObj>
              </mc:Fallback>
            </mc:AlternateContent>
          </a:graphicData>
        </a:graphic>
      </p:graphicFrame>
      <p:sp>
        <p:nvSpPr>
          <p:cNvPr id="14342" name="Text Box 6"/>
          <p:cNvSpPr txBox="1">
            <a:spLocks noChangeArrowheads="1"/>
          </p:cNvSpPr>
          <p:nvPr/>
        </p:nvSpPr>
        <p:spPr bwMode="auto">
          <a:xfrm>
            <a:off x="4191000" y="6248400"/>
            <a:ext cx="457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p>
        </p:txBody>
      </p:sp>
      <p:sp>
        <p:nvSpPr>
          <p:cNvPr id="14343" name="Text Box 7"/>
          <p:cNvSpPr txBox="1">
            <a:spLocks noChangeArrowheads="1"/>
          </p:cNvSpPr>
          <p:nvPr/>
        </p:nvSpPr>
        <p:spPr bwMode="auto">
          <a:xfrm>
            <a:off x="5257800" y="6400800"/>
            <a:ext cx="2438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i="1" dirty="0"/>
              <a:t>Source: Intel Corporation, </a:t>
            </a:r>
            <a:r>
              <a:rPr lang="en-US" sz="1200" i="1" dirty="0" smtClean="0"/>
              <a:t>2010</a:t>
            </a:r>
            <a:endParaRPr lang="en-US" sz="1200" i="1" dirty="0"/>
          </a:p>
        </p:txBody>
      </p:sp>
      <p:sp>
        <p:nvSpPr>
          <p:cNvPr id="7" name="Slide Number Placeholder 6"/>
          <p:cNvSpPr>
            <a:spLocks noGrp="1"/>
          </p:cNvSpPr>
          <p:nvPr>
            <p:ph type="sldNum" sz="quarter" idx="10"/>
          </p:nvPr>
        </p:nvSpPr>
        <p:spPr/>
        <p:txBody>
          <a:bodyPr/>
          <a:lstStyle/>
          <a:p>
            <a:fld id="{B76F7208-26AA-4745-9835-AD8494638D77}" type="slidenum">
              <a:rPr lang="en-US" smtClean="0"/>
              <a:pPr/>
              <a:t>96</a:t>
            </a:fld>
            <a:endParaRPr lang="en-US" dirty="0"/>
          </a:p>
        </p:txBody>
      </p:sp>
    </p:spTree>
    <p:extLst>
      <p:ext uri="{BB962C8B-B14F-4D97-AF65-F5344CB8AC3E}">
        <p14:creationId xmlns:p14="http://schemas.microsoft.com/office/powerpoint/2010/main" val="4065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 calcmode="lin" valueType="num">
                                      <p:cBhvr additive="base">
                                        <p:cTn id="7" dur="5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39">
                                            <p:txEl>
                                              <p:pRg st="1" end="1"/>
                                            </p:txEl>
                                          </p:spTgt>
                                        </p:tgtEl>
                                        <p:attrNameLst>
                                          <p:attrName>style.visibility</p:attrName>
                                        </p:attrNameLst>
                                      </p:cBhvr>
                                      <p:to>
                                        <p:strVal val="visible"/>
                                      </p:to>
                                    </p:set>
                                    <p:anim calcmode="lin" valueType="num">
                                      <p:cBhvr additive="base">
                                        <p:cTn id="13" dur="5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3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5" descr="graph of c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1981200"/>
            <a:ext cx="5911850" cy="4572000"/>
          </a:xfrm>
          <a:prstGeom prst="rect">
            <a:avLst/>
          </a:prstGeom>
          <a:noFill/>
          <a:extLst>
            <a:ext uri="{909E8E84-426E-40DD-AFC4-6F175D3DCCD1}">
              <a14:hiddenFill xmlns:a14="http://schemas.microsoft.com/office/drawing/2010/main">
                <a:solidFill>
                  <a:srgbClr val="FFFFFF"/>
                </a:solidFill>
              </a14:hiddenFill>
            </a:ext>
          </a:extLst>
        </p:spPr>
      </p:pic>
      <p:sp>
        <p:nvSpPr>
          <p:cNvPr id="19458" name="Rectangle 2"/>
          <p:cNvSpPr>
            <a:spLocks noGrp="1" noChangeArrowheads="1"/>
          </p:cNvSpPr>
          <p:nvPr>
            <p:ph type="title"/>
          </p:nvPr>
        </p:nvSpPr>
        <p:spPr bwMode="auto">
          <a:xfrm>
            <a:off x="684213" y="593725"/>
            <a:ext cx="7769225" cy="73183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t>Trends &amp; Issues - Major Cost</a:t>
            </a:r>
          </a:p>
        </p:txBody>
      </p:sp>
      <p:sp>
        <p:nvSpPr>
          <p:cNvPr id="19459" name="Rectangle 3"/>
          <p:cNvSpPr>
            <a:spLocks noGrp="1" noChangeArrowheads="1"/>
          </p:cNvSpPr>
          <p:nvPr>
            <p:ph type="body" idx="1"/>
          </p:nvPr>
        </p:nvSpPr>
        <p:spPr>
          <a:xfrm>
            <a:off x="152400" y="1524000"/>
            <a:ext cx="3124200" cy="5105400"/>
          </a:xfrm>
        </p:spPr>
        <p:txBody>
          <a:bodyPr>
            <a:normAutofit/>
          </a:bodyPr>
          <a:lstStyle/>
          <a:p>
            <a:pPr>
              <a:lnSpc>
                <a:spcPct val="80000"/>
              </a:lnSpc>
            </a:pPr>
            <a:r>
              <a:rPr lang="en-US" sz="2400" dirty="0"/>
              <a:t>Power and cooling requirement can be #1 and #2 cost for operating a data </a:t>
            </a:r>
            <a:r>
              <a:rPr lang="en-US" sz="2400" dirty="0" smtClean="0"/>
              <a:t>center</a:t>
            </a:r>
          </a:p>
          <a:p>
            <a:pPr marL="0" indent="0">
              <a:lnSpc>
                <a:spcPct val="80000"/>
              </a:lnSpc>
              <a:buNone/>
            </a:pPr>
            <a:endParaRPr lang="en-US" sz="2400" dirty="0"/>
          </a:p>
          <a:p>
            <a:pPr>
              <a:lnSpc>
                <a:spcPct val="80000"/>
              </a:lnSpc>
            </a:pPr>
            <a:r>
              <a:rPr lang="en-US" sz="2400" dirty="0"/>
              <a:t>"In some cases, power costs account for 40-50% of the total data center operation budget" (Intel, </a:t>
            </a:r>
            <a:r>
              <a:rPr lang="en-US" sz="2400" dirty="0" smtClean="0"/>
              <a:t>2010)</a:t>
            </a:r>
            <a:endParaRPr lang="en-US" sz="2400" dirty="0"/>
          </a:p>
          <a:p>
            <a:pPr>
              <a:lnSpc>
                <a:spcPct val="80000"/>
              </a:lnSpc>
            </a:pPr>
            <a:endParaRPr lang="en-US" dirty="0"/>
          </a:p>
        </p:txBody>
      </p:sp>
      <p:sp>
        <p:nvSpPr>
          <p:cNvPr id="5" name="Slide Number Placeholder 4"/>
          <p:cNvSpPr>
            <a:spLocks noGrp="1"/>
          </p:cNvSpPr>
          <p:nvPr>
            <p:ph type="sldNum" sz="quarter" idx="10"/>
          </p:nvPr>
        </p:nvSpPr>
        <p:spPr/>
        <p:txBody>
          <a:bodyPr/>
          <a:lstStyle/>
          <a:p>
            <a:fld id="{B76F7208-26AA-4745-9835-AD8494638D77}" type="slidenum">
              <a:rPr lang="en-US" smtClean="0"/>
              <a:pPr/>
              <a:t>97</a:t>
            </a:fld>
            <a:endParaRPr lang="en-US" dirty="0"/>
          </a:p>
        </p:txBody>
      </p:sp>
    </p:spTree>
    <p:extLst>
      <p:ext uri="{BB962C8B-B14F-4D97-AF65-F5344CB8AC3E}">
        <p14:creationId xmlns:p14="http://schemas.microsoft.com/office/powerpoint/2010/main" val="207504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fade">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59">
                                            <p:txEl>
                                              <p:pRg st="2" end="2"/>
                                            </p:txEl>
                                          </p:spTgt>
                                        </p:tgtEl>
                                        <p:attrNameLst>
                                          <p:attrName>style.visibility</p:attrName>
                                        </p:attrNameLst>
                                      </p:cBhvr>
                                      <p:to>
                                        <p:strVal val="visible"/>
                                      </p:to>
                                    </p:set>
                                    <p:animEffect transition="in" filter="fade">
                                      <p:cBhvr>
                                        <p:cTn id="12" dur="500"/>
                                        <p:tgtEl>
                                          <p:spTgt spid="194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685800" y="0"/>
            <a:ext cx="7769225" cy="73183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t>Datacenter Design - Classic</a:t>
            </a:r>
          </a:p>
        </p:txBody>
      </p:sp>
      <p:sp>
        <p:nvSpPr>
          <p:cNvPr id="21507" name="Rectangle 3"/>
          <p:cNvSpPr>
            <a:spLocks noGrp="1" noChangeArrowheads="1"/>
          </p:cNvSpPr>
          <p:nvPr>
            <p:ph type="body" idx="1"/>
          </p:nvPr>
        </p:nvSpPr>
        <p:spPr>
          <a:xfrm>
            <a:off x="0" y="762000"/>
            <a:ext cx="7661275" cy="2895600"/>
          </a:xfrm>
        </p:spPr>
        <p:txBody>
          <a:bodyPr>
            <a:normAutofit/>
          </a:bodyPr>
          <a:lstStyle/>
          <a:p>
            <a:r>
              <a:rPr lang="en-US" sz="1800" dirty="0"/>
              <a:t>ANSI\TIA-942 describes classic design</a:t>
            </a:r>
          </a:p>
          <a:p>
            <a:r>
              <a:rPr lang="en-US" sz="1800" dirty="0"/>
              <a:t>Specification describes basic hot aisle\cold aisle configuration</a:t>
            </a:r>
          </a:p>
          <a:p>
            <a:pPr lvl="1"/>
            <a:r>
              <a:rPr lang="en-US" sz="1600" dirty="0"/>
              <a:t>Server fronts face each other, while </a:t>
            </a:r>
            <a:r>
              <a:rPr lang="en-US" sz="1600" dirty="0" err="1"/>
              <a:t>backends</a:t>
            </a:r>
            <a:r>
              <a:rPr lang="en-US" sz="1600" dirty="0"/>
              <a:t> vent to create a common hot aisle</a:t>
            </a:r>
          </a:p>
          <a:p>
            <a:pPr lvl="1"/>
            <a:r>
              <a:rPr lang="en-US" sz="1600" dirty="0"/>
              <a:t>CRAC units intake hot air (along top of perimeter) and returns cool air (bottom of raised floor)</a:t>
            </a:r>
          </a:p>
          <a:p>
            <a:pPr lvl="1"/>
            <a:r>
              <a:rPr lang="en-US" sz="1600" dirty="0"/>
              <a:t>Raised floor acts as plenum containing cold air which is forced up through floor </a:t>
            </a:r>
            <a:r>
              <a:rPr lang="en-US" sz="1600" dirty="0" smtClean="0"/>
              <a:t>openings</a:t>
            </a:r>
          </a:p>
        </p:txBody>
      </p:sp>
      <p:pic>
        <p:nvPicPr>
          <p:cNvPr id="25602" name="Picture 2" descr="http://www.eweek.com/images/stories/slideshows/neudorfer_cooling_servers/neudorfer_slide4.jpg"/>
          <p:cNvPicPr>
            <a:picLocks noChangeAspect="1" noChangeArrowheads="1"/>
          </p:cNvPicPr>
          <p:nvPr/>
        </p:nvPicPr>
        <p:blipFill>
          <a:blip r:embed="rId3" cstate="print"/>
          <a:srcRect/>
          <a:stretch>
            <a:fillRect/>
          </a:stretch>
        </p:blipFill>
        <p:spPr bwMode="auto">
          <a:xfrm>
            <a:off x="2667000" y="3219449"/>
            <a:ext cx="6400800" cy="3638551"/>
          </a:xfrm>
          <a:prstGeom prst="rect">
            <a:avLst/>
          </a:prstGeom>
          <a:noFill/>
        </p:spPr>
      </p:pic>
      <p:sp>
        <p:nvSpPr>
          <p:cNvPr id="5" name="Slide Number Placeholder 4"/>
          <p:cNvSpPr>
            <a:spLocks noGrp="1"/>
          </p:cNvSpPr>
          <p:nvPr>
            <p:ph type="sldNum" sz="quarter" idx="10"/>
          </p:nvPr>
        </p:nvSpPr>
        <p:spPr/>
        <p:txBody>
          <a:bodyPr/>
          <a:lstStyle/>
          <a:p>
            <a:fld id="{B76F7208-26AA-4745-9835-AD8494638D77}" type="slidenum">
              <a:rPr lang="en-US" smtClean="0"/>
              <a:pPr/>
              <a:t>98</a:t>
            </a:fld>
            <a:endParaRPr lang="en-US" dirty="0"/>
          </a:p>
        </p:txBody>
      </p:sp>
    </p:spTree>
    <p:extLst>
      <p:ext uri="{BB962C8B-B14F-4D97-AF65-F5344CB8AC3E}">
        <p14:creationId xmlns:p14="http://schemas.microsoft.com/office/powerpoint/2010/main" val="17177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title"/>
          </p:nvPr>
        </p:nvSpPr>
        <p:spPr bwMode="auto">
          <a:xfrm>
            <a:off x="685800" y="76200"/>
            <a:ext cx="7769225" cy="73183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t>Datacenter Design - Classic</a:t>
            </a:r>
          </a:p>
        </p:txBody>
      </p:sp>
      <p:pic>
        <p:nvPicPr>
          <p:cNvPr id="22533" name="Picture 5" descr="classic_datacen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762000"/>
            <a:ext cx="5486400"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fld id="{B76F7208-26AA-4745-9835-AD8494638D77}" type="slidenum">
              <a:rPr lang="en-US" smtClean="0"/>
              <a:pPr/>
              <a:t>99</a:t>
            </a:fld>
            <a:endParaRPr lang="en-US" dirty="0"/>
          </a:p>
        </p:txBody>
      </p:sp>
      <p:pic>
        <p:nvPicPr>
          <p:cNvPr id="5" name="Picture 4" descr="airflow_aisl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4648200"/>
            <a:ext cx="6705600" cy="2032000"/>
          </a:xfrm>
          <a:prstGeom prst="rect">
            <a:avLst/>
          </a:prstGeom>
          <a:noFill/>
          <a:ln w="28575">
            <a:solidFill>
              <a:srgbClr val="0066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5"/>
          <p:cNvSpPr txBox="1">
            <a:spLocks noChangeArrowheads="1"/>
          </p:cNvSpPr>
          <p:nvPr/>
        </p:nvSpPr>
        <p:spPr bwMode="auto">
          <a:xfrm>
            <a:off x="1752600" y="5257800"/>
            <a:ext cx="4915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Gill Sans MT" pitchFamily="34" charset="0"/>
              </a:rPr>
              <a:t>Thermal </a:t>
            </a:r>
            <a:r>
              <a:rPr lang="en-US" sz="2400" dirty="0" smtClean="0">
                <a:latin typeface="Gill Sans MT" pitchFamily="34" charset="0"/>
              </a:rPr>
              <a:t>Top </a:t>
            </a:r>
            <a:r>
              <a:rPr lang="en-US" sz="2400" dirty="0">
                <a:latin typeface="Gill Sans MT" pitchFamily="34" charset="0"/>
              </a:rPr>
              <a:t>View - Hot &amp; Cold Aisles</a:t>
            </a:r>
          </a:p>
        </p:txBody>
      </p:sp>
      <p:sp>
        <p:nvSpPr>
          <p:cNvPr id="7" name="TextBox 6"/>
          <p:cNvSpPr txBox="1"/>
          <p:nvPr/>
        </p:nvSpPr>
        <p:spPr>
          <a:xfrm>
            <a:off x="76200" y="6246336"/>
            <a:ext cx="1128889" cy="369332"/>
          </a:xfrm>
          <a:prstGeom prst="rect">
            <a:avLst/>
          </a:prstGeom>
          <a:noFill/>
        </p:spPr>
        <p:txBody>
          <a:bodyPr wrap="square" rtlCol="0">
            <a:spAutoFit/>
          </a:bodyPr>
          <a:lstStyle/>
          <a:p>
            <a:r>
              <a:rPr lang="en-US" dirty="0" smtClean="0"/>
              <a:t>Cold</a:t>
            </a:r>
            <a:endParaRPr lang="en-US" dirty="0"/>
          </a:p>
        </p:txBody>
      </p:sp>
      <p:sp>
        <p:nvSpPr>
          <p:cNvPr id="8" name="TextBox 7"/>
          <p:cNvSpPr txBox="1"/>
          <p:nvPr/>
        </p:nvSpPr>
        <p:spPr>
          <a:xfrm>
            <a:off x="76200" y="5447268"/>
            <a:ext cx="1295400" cy="381000"/>
          </a:xfrm>
          <a:prstGeom prst="rect">
            <a:avLst/>
          </a:prstGeom>
          <a:noFill/>
        </p:spPr>
        <p:txBody>
          <a:bodyPr wrap="square" rtlCol="0">
            <a:spAutoFit/>
          </a:bodyPr>
          <a:lstStyle/>
          <a:p>
            <a:r>
              <a:rPr lang="en-US" dirty="0" smtClean="0"/>
              <a:t>Warm</a:t>
            </a:r>
            <a:endParaRPr lang="en-US" dirty="0"/>
          </a:p>
        </p:txBody>
      </p:sp>
      <p:sp>
        <p:nvSpPr>
          <p:cNvPr id="9" name="TextBox 8"/>
          <p:cNvSpPr txBox="1"/>
          <p:nvPr/>
        </p:nvSpPr>
        <p:spPr>
          <a:xfrm>
            <a:off x="5715000" y="1066800"/>
            <a:ext cx="3453143" cy="2308324"/>
          </a:xfrm>
          <a:prstGeom prst="rect">
            <a:avLst/>
          </a:prstGeom>
          <a:noFill/>
        </p:spPr>
        <p:txBody>
          <a:bodyPr wrap="square" rtlCol="0">
            <a:spAutoFit/>
          </a:bodyPr>
          <a:lstStyle/>
          <a:p>
            <a:r>
              <a:rPr lang="en-US" sz="2400" dirty="0" smtClean="0"/>
              <a:t>How cold should we keep the data center?</a:t>
            </a:r>
          </a:p>
          <a:p>
            <a:r>
              <a:rPr lang="en-US" sz="2400" dirty="0" smtClean="0"/>
              <a:t>	60º F</a:t>
            </a:r>
          </a:p>
          <a:p>
            <a:r>
              <a:rPr lang="en-US" sz="2400" dirty="0"/>
              <a:t>	</a:t>
            </a:r>
            <a:r>
              <a:rPr lang="en-US" sz="2400" dirty="0" smtClean="0"/>
              <a:t>72º F</a:t>
            </a:r>
          </a:p>
          <a:p>
            <a:r>
              <a:rPr lang="en-US" sz="2400" dirty="0"/>
              <a:t>	</a:t>
            </a:r>
            <a:r>
              <a:rPr lang="en-US" sz="2400" dirty="0" smtClean="0"/>
              <a:t>80º F</a:t>
            </a:r>
            <a:endParaRPr lang="en-US" sz="2400" dirty="0"/>
          </a:p>
          <a:p>
            <a:endParaRPr lang="en-US" sz="2400" dirty="0"/>
          </a:p>
        </p:txBody>
      </p:sp>
      <p:sp>
        <p:nvSpPr>
          <p:cNvPr id="2" name="TextBox 1"/>
          <p:cNvSpPr txBox="1"/>
          <p:nvPr/>
        </p:nvSpPr>
        <p:spPr>
          <a:xfrm>
            <a:off x="723900" y="4648200"/>
            <a:ext cx="685800" cy="307777"/>
          </a:xfrm>
          <a:prstGeom prst="rect">
            <a:avLst/>
          </a:prstGeom>
          <a:noFill/>
        </p:spPr>
        <p:txBody>
          <a:bodyPr wrap="square" rtlCol="0">
            <a:spAutoFit/>
          </a:bodyPr>
          <a:lstStyle/>
          <a:p>
            <a:r>
              <a:rPr lang="en-US" sz="1400" dirty="0" smtClean="0"/>
              <a:t>60</a:t>
            </a:r>
            <a:r>
              <a:rPr lang="en-US" sz="1400" dirty="0"/>
              <a:t>º</a:t>
            </a:r>
            <a:r>
              <a:rPr lang="en-US" sz="1400" dirty="0" smtClean="0"/>
              <a:t> F</a:t>
            </a:r>
            <a:endParaRPr lang="en-US" sz="1400" dirty="0"/>
          </a:p>
        </p:txBody>
      </p:sp>
      <p:sp>
        <p:nvSpPr>
          <p:cNvPr id="12" name="TextBox 11"/>
          <p:cNvSpPr txBox="1"/>
          <p:nvPr/>
        </p:nvSpPr>
        <p:spPr>
          <a:xfrm>
            <a:off x="2362200" y="4646709"/>
            <a:ext cx="685800" cy="307777"/>
          </a:xfrm>
          <a:prstGeom prst="rect">
            <a:avLst/>
          </a:prstGeom>
          <a:noFill/>
        </p:spPr>
        <p:txBody>
          <a:bodyPr wrap="square" rtlCol="0">
            <a:spAutoFit/>
          </a:bodyPr>
          <a:lstStyle/>
          <a:p>
            <a:r>
              <a:rPr lang="en-US" sz="1400" dirty="0" smtClean="0"/>
              <a:t>68</a:t>
            </a:r>
            <a:r>
              <a:rPr lang="en-US" sz="1400" dirty="0"/>
              <a:t>º</a:t>
            </a:r>
            <a:r>
              <a:rPr lang="en-US" sz="1400" dirty="0" smtClean="0"/>
              <a:t> F</a:t>
            </a:r>
            <a:endParaRPr lang="en-US" sz="1400" dirty="0"/>
          </a:p>
        </p:txBody>
      </p:sp>
      <p:sp>
        <p:nvSpPr>
          <p:cNvPr id="13" name="TextBox 12"/>
          <p:cNvSpPr txBox="1"/>
          <p:nvPr/>
        </p:nvSpPr>
        <p:spPr>
          <a:xfrm>
            <a:off x="5562600" y="4648200"/>
            <a:ext cx="685800" cy="307777"/>
          </a:xfrm>
          <a:prstGeom prst="rect">
            <a:avLst/>
          </a:prstGeom>
          <a:noFill/>
        </p:spPr>
        <p:txBody>
          <a:bodyPr wrap="square" rtlCol="0">
            <a:spAutoFit/>
          </a:bodyPr>
          <a:lstStyle/>
          <a:p>
            <a:r>
              <a:rPr lang="en-US" sz="1400" dirty="0" smtClean="0"/>
              <a:t>86</a:t>
            </a:r>
            <a:r>
              <a:rPr lang="en-US" sz="1400" dirty="0"/>
              <a:t>º</a:t>
            </a:r>
            <a:r>
              <a:rPr lang="en-US" sz="1400" dirty="0" smtClean="0"/>
              <a:t> F</a:t>
            </a:r>
            <a:endParaRPr lang="en-US" sz="1400" dirty="0"/>
          </a:p>
        </p:txBody>
      </p:sp>
      <p:sp>
        <p:nvSpPr>
          <p:cNvPr id="14" name="TextBox 13"/>
          <p:cNvSpPr txBox="1"/>
          <p:nvPr/>
        </p:nvSpPr>
        <p:spPr>
          <a:xfrm>
            <a:off x="7086600" y="4646710"/>
            <a:ext cx="685800" cy="307777"/>
          </a:xfrm>
          <a:prstGeom prst="rect">
            <a:avLst/>
          </a:prstGeom>
          <a:noFill/>
        </p:spPr>
        <p:txBody>
          <a:bodyPr wrap="square" rtlCol="0">
            <a:spAutoFit/>
          </a:bodyPr>
          <a:lstStyle/>
          <a:p>
            <a:r>
              <a:rPr lang="en-US" sz="1400" dirty="0" smtClean="0"/>
              <a:t>95</a:t>
            </a:r>
            <a:r>
              <a:rPr lang="en-US" sz="1400" dirty="0"/>
              <a:t>º</a:t>
            </a:r>
            <a:r>
              <a:rPr lang="en-US" sz="1400" dirty="0" smtClean="0"/>
              <a:t> F</a:t>
            </a:r>
            <a:endParaRPr lang="en-US" sz="1400" dirty="0"/>
          </a:p>
        </p:txBody>
      </p:sp>
      <p:sp>
        <p:nvSpPr>
          <p:cNvPr id="15" name="TextBox 14"/>
          <p:cNvSpPr txBox="1"/>
          <p:nvPr/>
        </p:nvSpPr>
        <p:spPr>
          <a:xfrm>
            <a:off x="3867488" y="4569023"/>
            <a:ext cx="685800" cy="307777"/>
          </a:xfrm>
          <a:prstGeom prst="rect">
            <a:avLst/>
          </a:prstGeom>
          <a:noFill/>
        </p:spPr>
        <p:txBody>
          <a:bodyPr wrap="square" rtlCol="0">
            <a:spAutoFit/>
          </a:bodyPr>
          <a:lstStyle/>
          <a:p>
            <a:r>
              <a:rPr lang="en-US" sz="1400" dirty="0" smtClean="0"/>
              <a:t>77º F</a:t>
            </a:r>
            <a:endParaRPr lang="en-US" sz="1400" dirty="0"/>
          </a:p>
        </p:txBody>
      </p:sp>
    </p:spTree>
    <p:extLst>
      <p:ext uri="{BB962C8B-B14F-4D97-AF65-F5344CB8AC3E}">
        <p14:creationId xmlns:p14="http://schemas.microsoft.com/office/powerpoint/2010/main" val="33222137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4"/>
</p:tagLst>
</file>

<file path=ppt/theme/theme1.xml><?xml version="1.0" encoding="utf-8"?>
<a:theme xmlns:a="http://schemas.openxmlformats.org/drawingml/2006/main" name="USB World">
  <a:themeElements>
    <a:clrScheme name="Custom 66">
      <a:dk1>
        <a:sysClr val="windowText" lastClr="000000"/>
      </a:dk1>
      <a:lt1>
        <a:sysClr val="window" lastClr="FFFFFF"/>
      </a:lt1>
      <a:dk2>
        <a:srgbClr val="000000"/>
      </a:dk2>
      <a:lt2>
        <a:srgbClr val="FFFFFF"/>
      </a:lt2>
      <a:accent1>
        <a:srgbClr val="4579A4"/>
      </a:accent1>
      <a:accent2>
        <a:srgbClr val="1188EA"/>
      </a:accent2>
      <a:accent3>
        <a:srgbClr val="B9EA11"/>
      </a:accent3>
      <a:accent4>
        <a:srgbClr val="81A445"/>
      </a:accent4>
      <a:accent5>
        <a:srgbClr val="0A4780"/>
      </a:accent5>
      <a:accent6>
        <a:srgbClr val="BFBFBF"/>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Teamwork</Template>
  <TotalTime>8276</TotalTime>
  <Words>5611</Words>
  <Application>Microsoft Office PowerPoint</Application>
  <PresentationFormat>On-screen Show (4:3)</PresentationFormat>
  <Paragraphs>983</Paragraphs>
  <Slides>128</Slides>
  <Notes>61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128</vt:i4>
      </vt:variant>
    </vt:vector>
  </HeadingPairs>
  <TitlesOfParts>
    <vt:vector size="130" baseType="lpstr">
      <vt:lpstr>USB World</vt:lpstr>
      <vt:lpstr>Worksheet</vt:lpstr>
      <vt:lpstr>Enterprise Systems</vt:lpstr>
      <vt:lpstr>Thick  vs. Thin client  Net Operating Systems</vt:lpstr>
      <vt:lpstr>2 Tier PAD (packet assembler/disassembler) Architecture</vt:lpstr>
      <vt:lpstr>Start withPAD Model – 2 Tier</vt:lpstr>
      <vt:lpstr>PAD (packet assembler/disassembler) Model – n Tier</vt:lpstr>
      <vt:lpstr>Underlying Technologies</vt:lpstr>
      <vt:lpstr>Readings from this last week  (Did you read these?)</vt:lpstr>
      <vt:lpstr>Enterprise Architecture Methods</vt:lpstr>
      <vt:lpstr>Enterprise Architecture </vt:lpstr>
      <vt:lpstr>Zachman Framework</vt:lpstr>
      <vt:lpstr>Zachman Framework</vt:lpstr>
      <vt:lpstr>Zachman Framework</vt:lpstr>
      <vt:lpstr>TOGAF The Open Group Architectural Framework</vt:lpstr>
      <vt:lpstr>Enterprise Architecture (as a supply chain) </vt:lpstr>
      <vt:lpstr>Michael Porter*put all this together in:</vt:lpstr>
      <vt:lpstr>PowerPoint Presentation</vt:lpstr>
      <vt:lpstr>PowerPoint Presentation</vt:lpstr>
      <vt:lpstr>Supply Chain Model is the oversight of materials, information, and finances as they  move in a process from  supplier to  manufacturer to wholesaler to  retailer to  consumer. </vt:lpstr>
      <vt:lpstr>Supply chain management flows can be divided into three main flows:</vt:lpstr>
      <vt:lpstr>PowerPoint Presentation</vt:lpstr>
      <vt:lpstr>What is the goal of CRM?</vt:lpstr>
      <vt:lpstr>PowerPoint Presentation</vt:lpstr>
      <vt:lpstr>Enterprise Resource Planning defined</vt:lpstr>
      <vt:lpstr>There are five major reasons why companies undertake ERP. </vt:lpstr>
      <vt:lpstr>Other important systems</vt:lpstr>
      <vt:lpstr>Type of DSS</vt:lpstr>
      <vt:lpstr>Other important systems</vt:lpstr>
      <vt:lpstr>Cisco, Microsoft, and others  have UC products</vt:lpstr>
      <vt:lpstr>IPT (IP Telephony) or  VoIP (Voice over IP)?</vt:lpstr>
      <vt:lpstr>Other important systems</vt:lpstr>
      <vt:lpstr>Intranets and Portals</vt:lpstr>
      <vt:lpstr>Lots of kinds of systems in the modern enterprise</vt:lpstr>
      <vt:lpstr>Further, there are significant complementary architectural changes occurring as well</vt:lpstr>
      <vt:lpstr>Model View Controller What it is, and why it is important</vt:lpstr>
      <vt:lpstr>Model View Controller What it is, and why it is important</vt:lpstr>
      <vt:lpstr>Model View Controller What it is, and why it is important</vt:lpstr>
      <vt:lpstr>Model View Controller What it is, and why it is important</vt:lpstr>
      <vt:lpstr>Model View Controller</vt:lpstr>
      <vt:lpstr>It’s about Content Management Systems  Systems that decouple architecture, data, and presentation so that each can be managed separately. </vt:lpstr>
      <vt:lpstr>PowerPoint Presentation</vt:lpstr>
      <vt:lpstr>What does a CMS framework have?</vt:lpstr>
      <vt:lpstr>Uses of a CMS</vt:lpstr>
      <vt:lpstr>And this is one reason Why. . .</vt:lpstr>
      <vt:lpstr>PowerPoint Presentation</vt:lpstr>
      <vt:lpstr>PowerPoint Presentation</vt:lpstr>
      <vt:lpstr>Memo 3 – What I want</vt:lpstr>
      <vt:lpstr>Annotated List -example</vt:lpstr>
      <vt:lpstr>Memo Structure – Memo 3</vt:lpstr>
      <vt:lpstr>PowerPoint Presentation</vt:lpstr>
      <vt:lpstr>PowerPoint Presentation</vt:lpstr>
      <vt:lpstr>Taxonomy</vt:lpstr>
      <vt:lpstr>Types of Taxonomies</vt:lpstr>
      <vt:lpstr>Controlled Vocabularies</vt:lpstr>
      <vt:lpstr>Definitions: Specific Types</vt:lpstr>
      <vt:lpstr>Definitions: Specific Types</vt:lpstr>
      <vt:lpstr>Definitions: Specific Types</vt:lpstr>
      <vt:lpstr>Definitions: Specific Types</vt:lpstr>
      <vt:lpstr>Definitions: Specific Types</vt:lpstr>
      <vt:lpstr>Topic and Type – Common Taxonomy structures</vt:lpstr>
      <vt:lpstr>Why do you need one?  (a taxonomy, not a stuffed fish)</vt:lpstr>
      <vt:lpstr>Website Assignment 3</vt:lpstr>
      <vt:lpstr>WordPress Tutorial Website Assignment 4</vt:lpstr>
      <vt:lpstr>WordPress Tutorial Website Assignment 4</vt:lpstr>
      <vt:lpstr>Memo 2 Discussion – WAN Technologies</vt:lpstr>
      <vt:lpstr>Data Centers</vt:lpstr>
      <vt:lpstr>Datacenters</vt:lpstr>
      <vt:lpstr>What does a Data Center do?</vt:lpstr>
      <vt:lpstr>Logical DC Management Structure</vt:lpstr>
      <vt:lpstr>Logical Data Center Layout</vt:lpstr>
      <vt:lpstr>Physical Layout – Raised Floor</vt:lpstr>
      <vt:lpstr>Data Center Monitoring</vt:lpstr>
      <vt:lpstr>PowerPoint Presentation</vt:lpstr>
      <vt:lpstr>Data Center Monitoring</vt:lpstr>
      <vt:lpstr>Data Center Monitoring</vt:lpstr>
      <vt:lpstr>Importance of Redundancy and Disaster Recovery</vt:lpstr>
      <vt:lpstr>What does Redundancy mean?</vt:lpstr>
      <vt:lpstr>Importance of Redundancy and Disaster Recovery</vt:lpstr>
      <vt:lpstr>Redundancy and Disaster Recovery</vt:lpstr>
      <vt:lpstr>Whole Site Redundancy</vt:lpstr>
      <vt:lpstr>Importance of Redundancy and Disaster Recovery</vt:lpstr>
      <vt:lpstr>Managing Risk</vt:lpstr>
      <vt:lpstr>Risk Mitigation </vt:lpstr>
      <vt:lpstr>Risk Mitigation</vt:lpstr>
      <vt:lpstr>Power Source</vt:lpstr>
      <vt:lpstr>Fire Suppression</vt:lpstr>
      <vt:lpstr>Cooling Options</vt:lpstr>
      <vt:lpstr>Managing Temperature</vt:lpstr>
      <vt:lpstr>Power Usage  Effectiveness (PUE)</vt:lpstr>
      <vt:lpstr>Data Center Tier Classification</vt:lpstr>
      <vt:lpstr>Data Centers Tiers</vt:lpstr>
      <vt:lpstr>Data Centers Tiers (cont)</vt:lpstr>
      <vt:lpstr>PowerPoint Presentation</vt:lpstr>
      <vt:lpstr>Virtual tour of a Data Center  </vt:lpstr>
      <vt:lpstr>Trends &amp; Issues - Increasing Density</vt:lpstr>
      <vt:lpstr>Trends &amp; Issues - Increasing Heat</vt:lpstr>
      <vt:lpstr>Trends &amp; Issues - Requirements</vt:lpstr>
      <vt:lpstr>Trends &amp; Issues - Major Cost</vt:lpstr>
      <vt:lpstr>Datacenter Design - Classic</vt:lpstr>
      <vt:lpstr>Datacenter Design - Classic</vt:lpstr>
      <vt:lpstr>Traditional Raised Floor</vt:lpstr>
      <vt:lpstr>Datacenter Design - Classic Issues </vt:lpstr>
      <vt:lpstr>Datacenter Design - Alternate Approach </vt:lpstr>
      <vt:lpstr>In-line cooling</vt:lpstr>
      <vt:lpstr>Another Alternative Approach</vt:lpstr>
      <vt:lpstr>PowerPoint Presentation</vt:lpstr>
      <vt:lpstr>Cooling Issues</vt:lpstr>
      <vt:lpstr>Data Center Cooling Issues</vt:lpstr>
      <vt:lpstr>Containerized Data Centers</vt:lpstr>
      <vt:lpstr>Virtualization:  The Foundation for a Greener Datacenter</vt:lpstr>
      <vt:lpstr>Market Perspective</vt:lpstr>
      <vt:lpstr>“We need more power captain!”</vt:lpstr>
      <vt:lpstr>Cost Savings Potential</vt:lpstr>
      <vt:lpstr>PowerPoint Presentation</vt:lpstr>
      <vt:lpstr>PowerPoint Presentation</vt:lpstr>
      <vt:lpstr> Right-Size IT Infrastructure</vt:lpstr>
      <vt:lpstr>PowerPoint Presentation</vt:lpstr>
      <vt:lpstr>Storage approaches</vt:lpstr>
      <vt:lpstr>Network Attached Storage</vt:lpstr>
      <vt:lpstr>Storage Area Network</vt:lpstr>
      <vt:lpstr>SAN vs NAS</vt:lpstr>
      <vt:lpstr>Data Center Storage</vt:lpstr>
      <vt:lpstr>Client VDI</vt:lpstr>
      <vt:lpstr>Additional VDI Background</vt:lpstr>
      <vt:lpstr>Client side </vt:lpstr>
      <vt:lpstr>VDI vs DaaS</vt:lpstr>
      <vt:lpstr>Readings from This Week</vt:lpstr>
      <vt:lpstr>Readings for Next Module</vt:lpstr>
      <vt:lpstr>Google Data Center tour</vt:lpstr>
    </vt:vector>
  </TitlesOfParts>
  <Company>DePaul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IT</dc:title>
  <dc:creator>Ruth TerBush;Rajeev Kumar</dc:creator>
  <cp:lastModifiedBy>Rajeev</cp:lastModifiedBy>
  <cp:revision>220</cp:revision>
  <cp:lastPrinted>2012-07-26T16:56:24Z</cp:lastPrinted>
  <dcterms:created xsi:type="dcterms:W3CDTF">2011-04-21T20:25:21Z</dcterms:created>
  <dcterms:modified xsi:type="dcterms:W3CDTF">2015-06-25T11:33:32Z</dcterms:modified>
</cp:coreProperties>
</file>